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 id="2147483648" r:id="rId2"/>
  </p:sldMasterIdLst>
  <p:sldIdLst>
    <p:sldId id="260" r:id="rId3"/>
    <p:sldId id="261" r:id="rId4"/>
    <p:sldId id="263" r:id="rId5"/>
    <p:sldId id="262" r:id="rId6"/>
    <p:sldId id="258" r:id="rId7"/>
    <p:sldId id="256" r:id="rId8"/>
    <p:sldId id="259" r:id="rId9"/>
    <p:sldId id="265" r:id="rId10"/>
    <p:sldId id="267" r:id="rId11"/>
    <p:sldId id="266" r:id="rId12"/>
    <p:sldId id="268" r:id="rId13"/>
    <p:sldId id="269" r:id="rId14"/>
    <p:sldId id="270" r:id="rId15"/>
    <p:sldId id="271" r:id="rId16"/>
    <p:sldId id="273" r:id="rId17"/>
    <p:sldId id="272"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302" r:id="rId33"/>
    <p:sldId id="289" r:id="rId34"/>
    <p:sldId id="290" r:id="rId35"/>
    <p:sldId id="307" r:id="rId36"/>
    <p:sldId id="308" r:id="rId37"/>
    <p:sldId id="306" r:id="rId38"/>
    <p:sldId id="305" r:id="rId39"/>
    <p:sldId id="303" r:id="rId40"/>
    <p:sldId id="301" r:id="rId41"/>
    <p:sldId id="292" r:id="rId42"/>
    <p:sldId id="291" r:id="rId43"/>
    <p:sldId id="293" r:id="rId44"/>
    <p:sldId id="295" r:id="rId45"/>
  </p:sldIdLst>
  <p:sldSz cx="12192000" cy="6858000"/>
  <p:notesSz cx="6858000" cy="9144000"/>
  <p:defaultTextStyle>
    <a:defPPr>
      <a:defRPr lang="en-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04"/>
    <p:restoredTop sz="94665"/>
  </p:normalViewPr>
  <p:slideViewPr>
    <p:cSldViewPr snapToGrid="0">
      <p:cViewPr varScale="1">
        <p:scale>
          <a:sx n="84" d="100"/>
          <a:sy n="84" d="100"/>
        </p:scale>
        <p:origin x="57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CBDD50-0201-46C4-9BA8-B4B9FE931BFE}"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BCD3C413-C91E-41C2-9A6D-5D04782666E8}">
      <dgm:prSet/>
      <dgm:spPr/>
      <dgm:t>
        <a:bodyPr/>
        <a:lstStyle/>
        <a:p>
          <a:r>
            <a:rPr lang="en-US" dirty="0"/>
            <a:t>Project Overview</a:t>
          </a:r>
        </a:p>
      </dgm:t>
    </dgm:pt>
    <dgm:pt modelId="{59549FF4-1DF1-43E6-BEFA-DBB645366E63}" type="parTrans" cxnId="{830CB109-E267-448D-8F98-4478502116B4}">
      <dgm:prSet/>
      <dgm:spPr/>
      <dgm:t>
        <a:bodyPr/>
        <a:lstStyle/>
        <a:p>
          <a:endParaRPr lang="en-US"/>
        </a:p>
      </dgm:t>
    </dgm:pt>
    <dgm:pt modelId="{85DC6DFF-BBB6-4657-A081-06CC4E44E037}" type="sibTrans" cxnId="{830CB109-E267-448D-8F98-4478502116B4}">
      <dgm:prSet/>
      <dgm:spPr/>
      <dgm:t>
        <a:bodyPr/>
        <a:lstStyle/>
        <a:p>
          <a:endParaRPr lang="en-US"/>
        </a:p>
      </dgm:t>
    </dgm:pt>
    <dgm:pt modelId="{A8FAC87F-0D73-429F-9E30-B4A7226D14E1}">
      <dgm:prSet/>
      <dgm:spPr/>
      <dgm:t>
        <a:bodyPr/>
        <a:lstStyle/>
        <a:p>
          <a:r>
            <a:rPr lang="en-US" dirty="0"/>
            <a:t>Data Sources</a:t>
          </a:r>
        </a:p>
      </dgm:t>
    </dgm:pt>
    <dgm:pt modelId="{C7C9CABF-23F3-4226-A58C-76F88F0F4792}" type="parTrans" cxnId="{97EE9588-8406-4F10-9665-4C566536BF87}">
      <dgm:prSet/>
      <dgm:spPr/>
      <dgm:t>
        <a:bodyPr/>
        <a:lstStyle/>
        <a:p>
          <a:endParaRPr lang="en-US"/>
        </a:p>
      </dgm:t>
    </dgm:pt>
    <dgm:pt modelId="{153BA6E7-FA37-4DF4-B1FD-BCE228321796}" type="sibTrans" cxnId="{97EE9588-8406-4F10-9665-4C566536BF87}">
      <dgm:prSet/>
      <dgm:spPr/>
      <dgm:t>
        <a:bodyPr/>
        <a:lstStyle/>
        <a:p>
          <a:endParaRPr lang="en-US"/>
        </a:p>
      </dgm:t>
    </dgm:pt>
    <dgm:pt modelId="{B65F06B3-2DFB-473C-B700-844325F8C8DC}">
      <dgm:prSet/>
      <dgm:spPr/>
      <dgm:t>
        <a:bodyPr/>
        <a:lstStyle/>
        <a:p>
          <a:r>
            <a:rPr lang="en-US" dirty="0"/>
            <a:t>Methodology</a:t>
          </a:r>
        </a:p>
      </dgm:t>
    </dgm:pt>
    <dgm:pt modelId="{A3310E43-2615-4629-8F75-D052BB07DC29}" type="parTrans" cxnId="{F1D69586-CEA7-42A5-96A0-7A6ED39E9B86}">
      <dgm:prSet/>
      <dgm:spPr/>
      <dgm:t>
        <a:bodyPr/>
        <a:lstStyle/>
        <a:p>
          <a:endParaRPr lang="en-US"/>
        </a:p>
      </dgm:t>
    </dgm:pt>
    <dgm:pt modelId="{429ABB78-3E6E-49CA-A29C-BF841B99616C}" type="sibTrans" cxnId="{F1D69586-CEA7-42A5-96A0-7A6ED39E9B86}">
      <dgm:prSet/>
      <dgm:spPr/>
      <dgm:t>
        <a:bodyPr/>
        <a:lstStyle/>
        <a:p>
          <a:endParaRPr lang="en-US"/>
        </a:p>
      </dgm:t>
    </dgm:pt>
    <dgm:pt modelId="{75058139-46CC-40A7-8013-D410C631585B}">
      <dgm:prSet/>
      <dgm:spPr/>
      <dgm:t>
        <a:bodyPr/>
        <a:lstStyle/>
        <a:p>
          <a:r>
            <a:rPr lang="en-US" dirty="0" err="1"/>
            <a:t>MLflow</a:t>
          </a:r>
          <a:r>
            <a:rPr lang="en-US" dirty="0"/>
            <a:t> Integration</a:t>
          </a:r>
        </a:p>
      </dgm:t>
    </dgm:pt>
    <dgm:pt modelId="{768951CA-5157-43B1-B3CD-C44C82BB5E68}" type="parTrans" cxnId="{571A410A-F582-40AD-B4B1-42A0617BDAD8}">
      <dgm:prSet/>
      <dgm:spPr/>
      <dgm:t>
        <a:bodyPr/>
        <a:lstStyle/>
        <a:p>
          <a:endParaRPr lang="en-US"/>
        </a:p>
      </dgm:t>
    </dgm:pt>
    <dgm:pt modelId="{3C9268B3-3F02-4CFF-B50C-6FFCD9C6FECC}" type="sibTrans" cxnId="{571A410A-F582-40AD-B4B1-42A0617BDAD8}">
      <dgm:prSet/>
      <dgm:spPr/>
      <dgm:t>
        <a:bodyPr/>
        <a:lstStyle/>
        <a:p>
          <a:endParaRPr lang="en-US"/>
        </a:p>
      </dgm:t>
    </dgm:pt>
    <dgm:pt modelId="{215D0168-BAD8-41E9-8F13-21D71B0DAB83}">
      <dgm:prSet/>
      <dgm:spPr/>
      <dgm:t>
        <a:bodyPr/>
        <a:lstStyle/>
        <a:p>
          <a:r>
            <a:rPr lang="en-US"/>
            <a:t>api</a:t>
          </a:r>
        </a:p>
      </dgm:t>
    </dgm:pt>
    <dgm:pt modelId="{BDD7400D-E442-4A12-8015-D261E89255BC}" type="parTrans" cxnId="{7EBF70E8-A3A2-41CC-9FDB-E1FBCFC351ED}">
      <dgm:prSet/>
      <dgm:spPr/>
      <dgm:t>
        <a:bodyPr/>
        <a:lstStyle/>
        <a:p>
          <a:endParaRPr lang="en-US"/>
        </a:p>
      </dgm:t>
    </dgm:pt>
    <dgm:pt modelId="{3A0D9C9A-C361-478C-94A7-68CF86916717}" type="sibTrans" cxnId="{7EBF70E8-A3A2-41CC-9FDB-E1FBCFC351ED}">
      <dgm:prSet/>
      <dgm:spPr/>
      <dgm:t>
        <a:bodyPr/>
        <a:lstStyle/>
        <a:p>
          <a:endParaRPr lang="en-US"/>
        </a:p>
      </dgm:t>
    </dgm:pt>
    <dgm:pt modelId="{7DDC0B64-4453-4964-A267-405016847E57}">
      <dgm:prSet/>
      <dgm:spPr/>
      <dgm:t>
        <a:bodyPr/>
        <a:lstStyle/>
        <a:p>
          <a:r>
            <a:rPr lang="en-US" dirty="0"/>
            <a:t>Future Work</a:t>
          </a:r>
        </a:p>
      </dgm:t>
    </dgm:pt>
    <dgm:pt modelId="{D0183AC3-CA4C-4549-8A86-CFD0C87EA979}" type="parTrans" cxnId="{3655B3D3-3630-4B48-B53F-E5AB71950276}">
      <dgm:prSet/>
      <dgm:spPr/>
      <dgm:t>
        <a:bodyPr/>
        <a:lstStyle/>
        <a:p>
          <a:endParaRPr lang="en-US"/>
        </a:p>
      </dgm:t>
    </dgm:pt>
    <dgm:pt modelId="{20AE9654-96D5-43F8-9BA6-418B1165C757}" type="sibTrans" cxnId="{3655B3D3-3630-4B48-B53F-E5AB71950276}">
      <dgm:prSet/>
      <dgm:spPr/>
      <dgm:t>
        <a:bodyPr/>
        <a:lstStyle/>
        <a:p>
          <a:endParaRPr lang="en-US"/>
        </a:p>
      </dgm:t>
    </dgm:pt>
    <dgm:pt modelId="{F6E117EC-F53F-AB46-813F-EE4D4E77D260}" type="pres">
      <dgm:prSet presAssocID="{29CBDD50-0201-46C4-9BA8-B4B9FE931BFE}" presName="linear" presStyleCnt="0">
        <dgm:presLayoutVars>
          <dgm:animLvl val="lvl"/>
          <dgm:resizeHandles val="exact"/>
        </dgm:presLayoutVars>
      </dgm:prSet>
      <dgm:spPr/>
    </dgm:pt>
    <dgm:pt modelId="{91A1CBAD-AE41-E94C-AA22-D99FF77A252E}" type="pres">
      <dgm:prSet presAssocID="{BCD3C413-C91E-41C2-9A6D-5D04782666E8}" presName="parentText" presStyleLbl="node1" presStyleIdx="0" presStyleCnt="6">
        <dgm:presLayoutVars>
          <dgm:chMax val="0"/>
          <dgm:bulletEnabled val="1"/>
        </dgm:presLayoutVars>
      </dgm:prSet>
      <dgm:spPr/>
    </dgm:pt>
    <dgm:pt modelId="{D8D3BDA7-0D61-5049-8C0A-BD9AC9CFB259}" type="pres">
      <dgm:prSet presAssocID="{85DC6DFF-BBB6-4657-A081-06CC4E44E037}" presName="spacer" presStyleCnt="0"/>
      <dgm:spPr/>
    </dgm:pt>
    <dgm:pt modelId="{51C8CB79-35E7-0342-A702-A2ABACD08E6B}" type="pres">
      <dgm:prSet presAssocID="{A8FAC87F-0D73-429F-9E30-B4A7226D14E1}" presName="parentText" presStyleLbl="node1" presStyleIdx="1" presStyleCnt="6">
        <dgm:presLayoutVars>
          <dgm:chMax val="0"/>
          <dgm:bulletEnabled val="1"/>
        </dgm:presLayoutVars>
      </dgm:prSet>
      <dgm:spPr/>
    </dgm:pt>
    <dgm:pt modelId="{22ED13CE-37E0-C44D-BC95-14B2E7C582DF}" type="pres">
      <dgm:prSet presAssocID="{153BA6E7-FA37-4DF4-B1FD-BCE228321796}" presName="spacer" presStyleCnt="0"/>
      <dgm:spPr/>
    </dgm:pt>
    <dgm:pt modelId="{25DF51F6-B1F0-104D-9A13-B7317CB35992}" type="pres">
      <dgm:prSet presAssocID="{B65F06B3-2DFB-473C-B700-844325F8C8DC}" presName="parentText" presStyleLbl="node1" presStyleIdx="2" presStyleCnt="6">
        <dgm:presLayoutVars>
          <dgm:chMax val="0"/>
          <dgm:bulletEnabled val="1"/>
        </dgm:presLayoutVars>
      </dgm:prSet>
      <dgm:spPr/>
    </dgm:pt>
    <dgm:pt modelId="{1475D41A-E02F-1043-B7BF-1931563BD049}" type="pres">
      <dgm:prSet presAssocID="{429ABB78-3E6E-49CA-A29C-BF841B99616C}" presName="spacer" presStyleCnt="0"/>
      <dgm:spPr/>
    </dgm:pt>
    <dgm:pt modelId="{77097F4F-0AFB-F647-BD52-4DE0B7B34CFE}" type="pres">
      <dgm:prSet presAssocID="{75058139-46CC-40A7-8013-D410C631585B}" presName="parentText" presStyleLbl="node1" presStyleIdx="3" presStyleCnt="6">
        <dgm:presLayoutVars>
          <dgm:chMax val="0"/>
          <dgm:bulletEnabled val="1"/>
        </dgm:presLayoutVars>
      </dgm:prSet>
      <dgm:spPr/>
    </dgm:pt>
    <dgm:pt modelId="{A5A783EC-B0C7-3841-9F10-FAB0EE8B2469}" type="pres">
      <dgm:prSet presAssocID="{3C9268B3-3F02-4CFF-B50C-6FFCD9C6FECC}" presName="spacer" presStyleCnt="0"/>
      <dgm:spPr/>
    </dgm:pt>
    <dgm:pt modelId="{62FD56D0-AD47-D045-9077-65C02BCBE016}" type="pres">
      <dgm:prSet presAssocID="{215D0168-BAD8-41E9-8F13-21D71B0DAB83}" presName="parentText" presStyleLbl="node1" presStyleIdx="4" presStyleCnt="6">
        <dgm:presLayoutVars>
          <dgm:chMax val="0"/>
          <dgm:bulletEnabled val="1"/>
        </dgm:presLayoutVars>
      </dgm:prSet>
      <dgm:spPr/>
    </dgm:pt>
    <dgm:pt modelId="{A5BBB4DC-9DDF-704C-A43D-F779365AE179}" type="pres">
      <dgm:prSet presAssocID="{3A0D9C9A-C361-478C-94A7-68CF86916717}" presName="spacer" presStyleCnt="0"/>
      <dgm:spPr/>
    </dgm:pt>
    <dgm:pt modelId="{D0B20E4B-A483-864E-A028-03F61FD45B0E}" type="pres">
      <dgm:prSet presAssocID="{7DDC0B64-4453-4964-A267-405016847E57}" presName="parentText" presStyleLbl="node1" presStyleIdx="5" presStyleCnt="6">
        <dgm:presLayoutVars>
          <dgm:chMax val="0"/>
          <dgm:bulletEnabled val="1"/>
        </dgm:presLayoutVars>
      </dgm:prSet>
      <dgm:spPr/>
    </dgm:pt>
  </dgm:ptLst>
  <dgm:cxnLst>
    <dgm:cxn modelId="{830CB109-E267-448D-8F98-4478502116B4}" srcId="{29CBDD50-0201-46C4-9BA8-B4B9FE931BFE}" destId="{BCD3C413-C91E-41C2-9A6D-5D04782666E8}" srcOrd="0" destOrd="0" parTransId="{59549FF4-1DF1-43E6-BEFA-DBB645366E63}" sibTransId="{85DC6DFF-BBB6-4657-A081-06CC4E44E037}"/>
    <dgm:cxn modelId="{571A410A-F582-40AD-B4B1-42A0617BDAD8}" srcId="{29CBDD50-0201-46C4-9BA8-B4B9FE931BFE}" destId="{75058139-46CC-40A7-8013-D410C631585B}" srcOrd="3" destOrd="0" parTransId="{768951CA-5157-43B1-B3CD-C44C82BB5E68}" sibTransId="{3C9268B3-3F02-4CFF-B50C-6FFCD9C6FECC}"/>
    <dgm:cxn modelId="{B7B6EF60-0451-0C45-A504-24336C06F46D}" type="presOf" srcId="{29CBDD50-0201-46C4-9BA8-B4B9FE931BFE}" destId="{F6E117EC-F53F-AB46-813F-EE4D4E77D260}" srcOrd="0" destOrd="0" presId="urn:microsoft.com/office/officeart/2005/8/layout/vList2"/>
    <dgm:cxn modelId="{11A64868-5ECF-A049-B670-8F985552D397}" type="presOf" srcId="{A8FAC87F-0D73-429F-9E30-B4A7226D14E1}" destId="{51C8CB79-35E7-0342-A702-A2ABACD08E6B}" srcOrd="0" destOrd="0" presId="urn:microsoft.com/office/officeart/2005/8/layout/vList2"/>
    <dgm:cxn modelId="{874D766B-D64A-1640-BFF4-B998851F5BD4}" type="presOf" srcId="{7DDC0B64-4453-4964-A267-405016847E57}" destId="{D0B20E4B-A483-864E-A028-03F61FD45B0E}" srcOrd="0" destOrd="0" presId="urn:microsoft.com/office/officeart/2005/8/layout/vList2"/>
    <dgm:cxn modelId="{F1D69586-CEA7-42A5-96A0-7A6ED39E9B86}" srcId="{29CBDD50-0201-46C4-9BA8-B4B9FE931BFE}" destId="{B65F06B3-2DFB-473C-B700-844325F8C8DC}" srcOrd="2" destOrd="0" parTransId="{A3310E43-2615-4629-8F75-D052BB07DC29}" sibTransId="{429ABB78-3E6E-49CA-A29C-BF841B99616C}"/>
    <dgm:cxn modelId="{97EE9588-8406-4F10-9665-4C566536BF87}" srcId="{29CBDD50-0201-46C4-9BA8-B4B9FE931BFE}" destId="{A8FAC87F-0D73-429F-9E30-B4A7226D14E1}" srcOrd="1" destOrd="0" parTransId="{C7C9CABF-23F3-4226-A58C-76F88F0F4792}" sibTransId="{153BA6E7-FA37-4DF4-B1FD-BCE228321796}"/>
    <dgm:cxn modelId="{56A2EE90-EB44-FB4D-BDC3-92E43A0EF94E}" type="presOf" srcId="{215D0168-BAD8-41E9-8F13-21D71B0DAB83}" destId="{62FD56D0-AD47-D045-9077-65C02BCBE016}" srcOrd="0" destOrd="0" presId="urn:microsoft.com/office/officeart/2005/8/layout/vList2"/>
    <dgm:cxn modelId="{2716F8B5-B727-3A42-BF8D-864CBEFB4B4A}" type="presOf" srcId="{B65F06B3-2DFB-473C-B700-844325F8C8DC}" destId="{25DF51F6-B1F0-104D-9A13-B7317CB35992}" srcOrd="0" destOrd="0" presId="urn:microsoft.com/office/officeart/2005/8/layout/vList2"/>
    <dgm:cxn modelId="{E9CB41CA-EF62-594F-AD30-BA335726A29C}" type="presOf" srcId="{75058139-46CC-40A7-8013-D410C631585B}" destId="{77097F4F-0AFB-F647-BD52-4DE0B7B34CFE}" srcOrd="0" destOrd="0" presId="urn:microsoft.com/office/officeart/2005/8/layout/vList2"/>
    <dgm:cxn modelId="{3655B3D3-3630-4B48-B53F-E5AB71950276}" srcId="{29CBDD50-0201-46C4-9BA8-B4B9FE931BFE}" destId="{7DDC0B64-4453-4964-A267-405016847E57}" srcOrd="5" destOrd="0" parTransId="{D0183AC3-CA4C-4549-8A86-CFD0C87EA979}" sibTransId="{20AE9654-96D5-43F8-9BA6-418B1165C757}"/>
    <dgm:cxn modelId="{36F427E8-0F2D-5A46-B26D-8C1339F0AF1E}" type="presOf" srcId="{BCD3C413-C91E-41C2-9A6D-5D04782666E8}" destId="{91A1CBAD-AE41-E94C-AA22-D99FF77A252E}" srcOrd="0" destOrd="0" presId="urn:microsoft.com/office/officeart/2005/8/layout/vList2"/>
    <dgm:cxn modelId="{7EBF70E8-A3A2-41CC-9FDB-E1FBCFC351ED}" srcId="{29CBDD50-0201-46C4-9BA8-B4B9FE931BFE}" destId="{215D0168-BAD8-41E9-8F13-21D71B0DAB83}" srcOrd="4" destOrd="0" parTransId="{BDD7400D-E442-4A12-8015-D261E89255BC}" sibTransId="{3A0D9C9A-C361-478C-94A7-68CF86916717}"/>
    <dgm:cxn modelId="{14CFB194-6139-6A4A-B483-E8EA306E6A38}" type="presParOf" srcId="{F6E117EC-F53F-AB46-813F-EE4D4E77D260}" destId="{91A1CBAD-AE41-E94C-AA22-D99FF77A252E}" srcOrd="0" destOrd="0" presId="urn:microsoft.com/office/officeart/2005/8/layout/vList2"/>
    <dgm:cxn modelId="{5FF86C0E-B7DF-444C-97D0-8F4C9A8D34B0}" type="presParOf" srcId="{F6E117EC-F53F-AB46-813F-EE4D4E77D260}" destId="{D8D3BDA7-0D61-5049-8C0A-BD9AC9CFB259}" srcOrd="1" destOrd="0" presId="urn:microsoft.com/office/officeart/2005/8/layout/vList2"/>
    <dgm:cxn modelId="{453F5589-F6CA-1D44-8B09-DB53BA85F929}" type="presParOf" srcId="{F6E117EC-F53F-AB46-813F-EE4D4E77D260}" destId="{51C8CB79-35E7-0342-A702-A2ABACD08E6B}" srcOrd="2" destOrd="0" presId="urn:microsoft.com/office/officeart/2005/8/layout/vList2"/>
    <dgm:cxn modelId="{76E35048-4A2E-ED43-AE0A-E872A7ED8892}" type="presParOf" srcId="{F6E117EC-F53F-AB46-813F-EE4D4E77D260}" destId="{22ED13CE-37E0-C44D-BC95-14B2E7C582DF}" srcOrd="3" destOrd="0" presId="urn:microsoft.com/office/officeart/2005/8/layout/vList2"/>
    <dgm:cxn modelId="{EDCD23EF-837B-5747-9510-73EF08D5EF8E}" type="presParOf" srcId="{F6E117EC-F53F-AB46-813F-EE4D4E77D260}" destId="{25DF51F6-B1F0-104D-9A13-B7317CB35992}" srcOrd="4" destOrd="0" presId="urn:microsoft.com/office/officeart/2005/8/layout/vList2"/>
    <dgm:cxn modelId="{D7C00598-6214-C240-9EE2-5AE3D05D4B29}" type="presParOf" srcId="{F6E117EC-F53F-AB46-813F-EE4D4E77D260}" destId="{1475D41A-E02F-1043-B7BF-1931563BD049}" srcOrd="5" destOrd="0" presId="urn:microsoft.com/office/officeart/2005/8/layout/vList2"/>
    <dgm:cxn modelId="{11F79D29-5474-F341-AFB8-3219CA9736A7}" type="presParOf" srcId="{F6E117EC-F53F-AB46-813F-EE4D4E77D260}" destId="{77097F4F-0AFB-F647-BD52-4DE0B7B34CFE}" srcOrd="6" destOrd="0" presId="urn:microsoft.com/office/officeart/2005/8/layout/vList2"/>
    <dgm:cxn modelId="{69EDDFDE-BB05-F64A-8F43-2C99FEAB086D}" type="presParOf" srcId="{F6E117EC-F53F-AB46-813F-EE4D4E77D260}" destId="{A5A783EC-B0C7-3841-9F10-FAB0EE8B2469}" srcOrd="7" destOrd="0" presId="urn:microsoft.com/office/officeart/2005/8/layout/vList2"/>
    <dgm:cxn modelId="{914DBBBE-3DC8-6844-A467-84D661AE6861}" type="presParOf" srcId="{F6E117EC-F53F-AB46-813F-EE4D4E77D260}" destId="{62FD56D0-AD47-D045-9077-65C02BCBE016}" srcOrd="8" destOrd="0" presId="urn:microsoft.com/office/officeart/2005/8/layout/vList2"/>
    <dgm:cxn modelId="{B7D77A75-6A00-DA45-B5C7-2B9FF3B3BC17}" type="presParOf" srcId="{F6E117EC-F53F-AB46-813F-EE4D4E77D260}" destId="{A5BBB4DC-9DDF-704C-A43D-F779365AE179}" srcOrd="9" destOrd="0" presId="urn:microsoft.com/office/officeart/2005/8/layout/vList2"/>
    <dgm:cxn modelId="{8382FA94-B1FB-534E-B0E1-3EAF49197731}" type="presParOf" srcId="{F6E117EC-F53F-AB46-813F-EE4D4E77D260}" destId="{D0B20E4B-A483-864E-A028-03F61FD45B0E}"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943673-B7FF-4D50-8CB6-DD83CFB51ACB}" type="doc">
      <dgm:prSet loTypeId="urn:microsoft.com/office/officeart/2005/8/layout/vList2" loCatId="list" qsTypeId="urn:microsoft.com/office/officeart/2005/8/quickstyle/simple2" qsCatId="simple" csTypeId="urn:microsoft.com/office/officeart/2005/8/colors/colorful5" csCatId="colorful"/>
      <dgm:spPr/>
      <dgm:t>
        <a:bodyPr/>
        <a:lstStyle/>
        <a:p>
          <a:endParaRPr lang="en-US"/>
        </a:p>
      </dgm:t>
    </dgm:pt>
    <dgm:pt modelId="{0C2CE0AC-C918-4AFB-ACDE-2AFCD0A8F3FF}">
      <dgm:prSet/>
      <dgm:spPr/>
      <dgm:t>
        <a:bodyPr/>
        <a:lstStyle/>
        <a:p>
          <a:r>
            <a:rPr lang="en-US" b="1" dirty="0"/>
            <a:t>Objective: </a:t>
          </a:r>
          <a:r>
            <a:rPr lang="en-US" dirty="0"/>
            <a:t>Sentiment Analysis of Social Media Posts</a:t>
          </a:r>
        </a:p>
      </dgm:t>
    </dgm:pt>
    <dgm:pt modelId="{5EB938A4-565D-49F0-B756-FBC9C796025A}" type="parTrans" cxnId="{356B3200-2F53-4D2F-B9F7-EF5A4DDAF91E}">
      <dgm:prSet/>
      <dgm:spPr/>
      <dgm:t>
        <a:bodyPr/>
        <a:lstStyle/>
        <a:p>
          <a:endParaRPr lang="en-US"/>
        </a:p>
      </dgm:t>
    </dgm:pt>
    <dgm:pt modelId="{7ABDBD27-C269-49C1-9FF4-3842AF5E424D}" type="sibTrans" cxnId="{356B3200-2F53-4D2F-B9F7-EF5A4DDAF91E}">
      <dgm:prSet phldrT="01" phldr="0"/>
      <dgm:spPr/>
      <dgm:t>
        <a:bodyPr/>
        <a:lstStyle/>
        <a:p>
          <a:endParaRPr lang="en-US"/>
        </a:p>
      </dgm:t>
    </dgm:pt>
    <dgm:pt modelId="{BC3D9FAE-A4C1-493F-B1DB-E85510109882}">
      <dgm:prSet/>
      <dgm:spPr/>
      <dgm:t>
        <a:bodyPr/>
        <a:lstStyle/>
        <a:p>
          <a:r>
            <a:rPr lang="en-US" b="1"/>
            <a:t>Techniques</a:t>
          </a:r>
          <a:r>
            <a:rPr lang="en-US"/>
            <a:t> :Apply machine learning techniques for sentiment classification (positive, negative, neutral).</a:t>
          </a:r>
        </a:p>
      </dgm:t>
    </dgm:pt>
    <dgm:pt modelId="{2E391EC6-A456-4D94-8F3C-A9F14E447641}" type="parTrans" cxnId="{724BD067-8033-4014-80B3-3884738CF661}">
      <dgm:prSet/>
      <dgm:spPr/>
      <dgm:t>
        <a:bodyPr/>
        <a:lstStyle/>
        <a:p>
          <a:endParaRPr lang="en-US"/>
        </a:p>
      </dgm:t>
    </dgm:pt>
    <dgm:pt modelId="{2DACFD85-BA92-4F1D-9659-3CB3BE22CA0A}" type="sibTrans" cxnId="{724BD067-8033-4014-80B3-3884738CF661}">
      <dgm:prSet phldrT="02" phldr="0"/>
      <dgm:spPr/>
      <dgm:t>
        <a:bodyPr/>
        <a:lstStyle/>
        <a:p>
          <a:endParaRPr lang="en-US"/>
        </a:p>
      </dgm:t>
    </dgm:pt>
    <dgm:pt modelId="{91A62366-EA2B-47C4-A1D8-642327D56AD8}">
      <dgm:prSet/>
      <dgm:spPr/>
      <dgm:t>
        <a:bodyPr/>
        <a:lstStyle/>
        <a:p>
          <a:r>
            <a:rPr lang="en-US" b="1"/>
            <a:t>Goal: </a:t>
          </a:r>
          <a:r>
            <a:rPr lang="en-US"/>
            <a:t>Improve prediction accuracy using machine learning</a:t>
          </a:r>
        </a:p>
      </dgm:t>
    </dgm:pt>
    <dgm:pt modelId="{4EF4F788-EBE2-4109-978E-223C2D8DC317}" type="parTrans" cxnId="{98EDC38F-69D4-436D-BE11-B55091FFE9F0}">
      <dgm:prSet/>
      <dgm:spPr/>
      <dgm:t>
        <a:bodyPr/>
        <a:lstStyle/>
        <a:p>
          <a:endParaRPr lang="en-US"/>
        </a:p>
      </dgm:t>
    </dgm:pt>
    <dgm:pt modelId="{CE827859-D050-42C3-9544-E6DA03E4023A}" type="sibTrans" cxnId="{98EDC38F-69D4-436D-BE11-B55091FFE9F0}">
      <dgm:prSet phldrT="03" phldr="0"/>
      <dgm:spPr/>
      <dgm:t>
        <a:bodyPr/>
        <a:lstStyle/>
        <a:p>
          <a:endParaRPr lang="en-US"/>
        </a:p>
      </dgm:t>
    </dgm:pt>
    <dgm:pt modelId="{857AE5C0-D634-BB42-B079-835F9E0AEE14}" type="pres">
      <dgm:prSet presAssocID="{AB943673-B7FF-4D50-8CB6-DD83CFB51ACB}" presName="linear" presStyleCnt="0">
        <dgm:presLayoutVars>
          <dgm:animLvl val="lvl"/>
          <dgm:resizeHandles val="exact"/>
        </dgm:presLayoutVars>
      </dgm:prSet>
      <dgm:spPr/>
    </dgm:pt>
    <dgm:pt modelId="{A924925F-D7C9-6942-AFBB-091DF1990D2F}" type="pres">
      <dgm:prSet presAssocID="{0C2CE0AC-C918-4AFB-ACDE-2AFCD0A8F3FF}" presName="parentText" presStyleLbl="node1" presStyleIdx="0" presStyleCnt="3">
        <dgm:presLayoutVars>
          <dgm:chMax val="0"/>
          <dgm:bulletEnabled val="1"/>
        </dgm:presLayoutVars>
      </dgm:prSet>
      <dgm:spPr/>
    </dgm:pt>
    <dgm:pt modelId="{DE2EB3A8-B97C-0D42-BDBB-9CB938D6EEB4}" type="pres">
      <dgm:prSet presAssocID="{7ABDBD27-C269-49C1-9FF4-3842AF5E424D}" presName="spacer" presStyleCnt="0"/>
      <dgm:spPr/>
    </dgm:pt>
    <dgm:pt modelId="{954F7656-28E7-6D4B-A65C-FB5E33646A70}" type="pres">
      <dgm:prSet presAssocID="{BC3D9FAE-A4C1-493F-B1DB-E85510109882}" presName="parentText" presStyleLbl="node1" presStyleIdx="1" presStyleCnt="3">
        <dgm:presLayoutVars>
          <dgm:chMax val="0"/>
          <dgm:bulletEnabled val="1"/>
        </dgm:presLayoutVars>
      </dgm:prSet>
      <dgm:spPr/>
    </dgm:pt>
    <dgm:pt modelId="{196CA055-F874-634A-8374-188E2754E7D7}" type="pres">
      <dgm:prSet presAssocID="{2DACFD85-BA92-4F1D-9659-3CB3BE22CA0A}" presName="spacer" presStyleCnt="0"/>
      <dgm:spPr/>
    </dgm:pt>
    <dgm:pt modelId="{F27647B0-78C1-B246-A27C-6168E66F0CC6}" type="pres">
      <dgm:prSet presAssocID="{91A62366-EA2B-47C4-A1D8-642327D56AD8}" presName="parentText" presStyleLbl="node1" presStyleIdx="2" presStyleCnt="3">
        <dgm:presLayoutVars>
          <dgm:chMax val="0"/>
          <dgm:bulletEnabled val="1"/>
        </dgm:presLayoutVars>
      </dgm:prSet>
      <dgm:spPr/>
    </dgm:pt>
  </dgm:ptLst>
  <dgm:cxnLst>
    <dgm:cxn modelId="{356B3200-2F53-4D2F-B9F7-EF5A4DDAF91E}" srcId="{AB943673-B7FF-4D50-8CB6-DD83CFB51ACB}" destId="{0C2CE0AC-C918-4AFB-ACDE-2AFCD0A8F3FF}" srcOrd="0" destOrd="0" parTransId="{5EB938A4-565D-49F0-B756-FBC9C796025A}" sibTransId="{7ABDBD27-C269-49C1-9FF4-3842AF5E424D}"/>
    <dgm:cxn modelId="{3D212462-B3A8-B041-AB53-00802496A5E3}" type="presOf" srcId="{91A62366-EA2B-47C4-A1D8-642327D56AD8}" destId="{F27647B0-78C1-B246-A27C-6168E66F0CC6}" srcOrd="0" destOrd="0" presId="urn:microsoft.com/office/officeart/2005/8/layout/vList2"/>
    <dgm:cxn modelId="{724BD067-8033-4014-80B3-3884738CF661}" srcId="{AB943673-B7FF-4D50-8CB6-DD83CFB51ACB}" destId="{BC3D9FAE-A4C1-493F-B1DB-E85510109882}" srcOrd="1" destOrd="0" parTransId="{2E391EC6-A456-4D94-8F3C-A9F14E447641}" sibTransId="{2DACFD85-BA92-4F1D-9659-3CB3BE22CA0A}"/>
    <dgm:cxn modelId="{561E7773-A3A1-2946-B027-A4AD0B8A590E}" type="presOf" srcId="{0C2CE0AC-C918-4AFB-ACDE-2AFCD0A8F3FF}" destId="{A924925F-D7C9-6942-AFBB-091DF1990D2F}" srcOrd="0" destOrd="0" presId="urn:microsoft.com/office/officeart/2005/8/layout/vList2"/>
    <dgm:cxn modelId="{98EDC38F-69D4-436D-BE11-B55091FFE9F0}" srcId="{AB943673-B7FF-4D50-8CB6-DD83CFB51ACB}" destId="{91A62366-EA2B-47C4-A1D8-642327D56AD8}" srcOrd="2" destOrd="0" parTransId="{4EF4F788-EBE2-4109-978E-223C2D8DC317}" sibTransId="{CE827859-D050-42C3-9544-E6DA03E4023A}"/>
    <dgm:cxn modelId="{A356C99E-8C1C-AA48-9D2E-EAEE9C010EF3}" type="presOf" srcId="{BC3D9FAE-A4C1-493F-B1DB-E85510109882}" destId="{954F7656-28E7-6D4B-A65C-FB5E33646A70}" srcOrd="0" destOrd="0" presId="urn:microsoft.com/office/officeart/2005/8/layout/vList2"/>
    <dgm:cxn modelId="{47BF36E2-85BF-1042-8B72-74DB95E57752}" type="presOf" srcId="{AB943673-B7FF-4D50-8CB6-DD83CFB51ACB}" destId="{857AE5C0-D634-BB42-B079-835F9E0AEE14}" srcOrd="0" destOrd="0" presId="urn:microsoft.com/office/officeart/2005/8/layout/vList2"/>
    <dgm:cxn modelId="{05AB1F1C-0251-2042-AE2F-9ACB013A6F4E}" type="presParOf" srcId="{857AE5C0-D634-BB42-B079-835F9E0AEE14}" destId="{A924925F-D7C9-6942-AFBB-091DF1990D2F}" srcOrd="0" destOrd="0" presId="urn:microsoft.com/office/officeart/2005/8/layout/vList2"/>
    <dgm:cxn modelId="{A860FF02-D178-974B-97D8-3F0912917B54}" type="presParOf" srcId="{857AE5C0-D634-BB42-B079-835F9E0AEE14}" destId="{DE2EB3A8-B97C-0D42-BDBB-9CB938D6EEB4}" srcOrd="1" destOrd="0" presId="urn:microsoft.com/office/officeart/2005/8/layout/vList2"/>
    <dgm:cxn modelId="{717E42A1-DD5B-2E49-BE7A-83D390C304F8}" type="presParOf" srcId="{857AE5C0-D634-BB42-B079-835F9E0AEE14}" destId="{954F7656-28E7-6D4B-A65C-FB5E33646A70}" srcOrd="2" destOrd="0" presId="urn:microsoft.com/office/officeart/2005/8/layout/vList2"/>
    <dgm:cxn modelId="{E7FAC17F-357B-DE4B-8D2D-524F950BE94E}" type="presParOf" srcId="{857AE5C0-D634-BB42-B079-835F9E0AEE14}" destId="{196CA055-F874-634A-8374-188E2754E7D7}" srcOrd="3" destOrd="0" presId="urn:microsoft.com/office/officeart/2005/8/layout/vList2"/>
    <dgm:cxn modelId="{EF448C03-8C9B-6942-9995-71569041066F}" type="presParOf" srcId="{857AE5C0-D634-BB42-B079-835F9E0AEE14}" destId="{F27647B0-78C1-B246-A27C-6168E66F0CC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A1CBAD-AE41-E94C-AA22-D99FF77A252E}">
      <dsp:nvSpPr>
        <dsp:cNvPr id="0" name=""/>
        <dsp:cNvSpPr/>
      </dsp:nvSpPr>
      <dsp:spPr>
        <a:xfrm>
          <a:off x="0" y="26554"/>
          <a:ext cx="4646905" cy="5405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Project Overview</a:t>
          </a:r>
        </a:p>
      </dsp:txBody>
      <dsp:txXfrm>
        <a:off x="26387" y="52941"/>
        <a:ext cx="4594131" cy="487766"/>
      </dsp:txXfrm>
    </dsp:sp>
    <dsp:sp modelId="{51C8CB79-35E7-0342-A702-A2ABACD08E6B}">
      <dsp:nvSpPr>
        <dsp:cNvPr id="0" name=""/>
        <dsp:cNvSpPr/>
      </dsp:nvSpPr>
      <dsp:spPr>
        <a:xfrm>
          <a:off x="0" y="630454"/>
          <a:ext cx="4646905" cy="5405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Data Sources</a:t>
          </a:r>
        </a:p>
      </dsp:txBody>
      <dsp:txXfrm>
        <a:off x="26387" y="656841"/>
        <a:ext cx="4594131" cy="487766"/>
      </dsp:txXfrm>
    </dsp:sp>
    <dsp:sp modelId="{25DF51F6-B1F0-104D-9A13-B7317CB35992}">
      <dsp:nvSpPr>
        <dsp:cNvPr id="0" name=""/>
        <dsp:cNvSpPr/>
      </dsp:nvSpPr>
      <dsp:spPr>
        <a:xfrm>
          <a:off x="0" y="1234354"/>
          <a:ext cx="4646905" cy="5405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Methodology</a:t>
          </a:r>
        </a:p>
      </dsp:txBody>
      <dsp:txXfrm>
        <a:off x="26387" y="1260741"/>
        <a:ext cx="4594131" cy="487766"/>
      </dsp:txXfrm>
    </dsp:sp>
    <dsp:sp modelId="{77097F4F-0AFB-F647-BD52-4DE0B7B34CFE}">
      <dsp:nvSpPr>
        <dsp:cNvPr id="0" name=""/>
        <dsp:cNvSpPr/>
      </dsp:nvSpPr>
      <dsp:spPr>
        <a:xfrm>
          <a:off x="0" y="1838254"/>
          <a:ext cx="4646905" cy="5405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err="1"/>
            <a:t>MLflow</a:t>
          </a:r>
          <a:r>
            <a:rPr lang="en-US" sz="2200" kern="1200" dirty="0"/>
            <a:t> Integration</a:t>
          </a:r>
        </a:p>
      </dsp:txBody>
      <dsp:txXfrm>
        <a:off x="26387" y="1864641"/>
        <a:ext cx="4594131" cy="487766"/>
      </dsp:txXfrm>
    </dsp:sp>
    <dsp:sp modelId="{62FD56D0-AD47-D045-9077-65C02BCBE016}">
      <dsp:nvSpPr>
        <dsp:cNvPr id="0" name=""/>
        <dsp:cNvSpPr/>
      </dsp:nvSpPr>
      <dsp:spPr>
        <a:xfrm>
          <a:off x="0" y="2442154"/>
          <a:ext cx="4646905" cy="5405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api</a:t>
          </a:r>
        </a:p>
      </dsp:txBody>
      <dsp:txXfrm>
        <a:off x="26387" y="2468541"/>
        <a:ext cx="4594131" cy="487766"/>
      </dsp:txXfrm>
    </dsp:sp>
    <dsp:sp modelId="{D0B20E4B-A483-864E-A028-03F61FD45B0E}">
      <dsp:nvSpPr>
        <dsp:cNvPr id="0" name=""/>
        <dsp:cNvSpPr/>
      </dsp:nvSpPr>
      <dsp:spPr>
        <a:xfrm>
          <a:off x="0" y="3046054"/>
          <a:ext cx="4646905" cy="5405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Future Work</a:t>
          </a:r>
        </a:p>
      </dsp:txBody>
      <dsp:txXfrm>
        <a:off x="26387" y="3072441"/>
        <a:ext cx="4594131" cy="487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4925F-D7C9-6942-AFBB-091DF1990D2F}">
      <dsp:nvSpPr>
        <dsp:cNvPr id="0" name=""/>
        <dsp:cNvSpPr/>
      </dsp:nvSpPr>
      <dsp:spPr>
        <a:xfrm>
          <a:off x="0" y="15538"/>
          <a:ext cx="3822189" cy="120458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Objective: </a:t>
          </a:r>
          <a:r>
            <a:rPr lang="en-US" sz="1700" kern="1200" dirty="0"/>
            <a:t>Sentiment Analysis of Social Media Posts</a:t>
          </a:r>
        </a:p>
      </dsp:txBody>
      <dsp:txXfrm>
        <a:off x="58803" y="74341"/>
        <a:ext cx="3704583" cy="1086982"/>
      </dsp:txXfrm>
    </dsp:sp>
    <dsp:sp modelId="{954F7656-28E7-6D4B-A65C-FB5E33646A70}">
      <dsp:nvSpPr>
        <dsp:cNvPr id="0" name=""/>
        <dsp:cNvSpPr/>
      </dsp:nvSpPr>
      <dsp:spPr>
        <a:xfrm>
          <a:off x="0" y="1269086"/>
          <a:ext cx="3822189" cy="1204588"/>
        </a:xfrm>
        <a:prstGeom prst="roundRect">
          <a:avLst/>
        </a:prstGeom>
        <a:solidFill>
          <a:schemeClr val="accent5">
            <a:hueOff val="-6076075"/>
            <a:satOff val="-413"/>
            <a:lumOff val="981"/>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Techniques</a:t>
          </a:r>
          <a:r>
            <a:rPr lang="en-US" sz="1700" kern="1200"/>
            <a:t> :Apply machine learning techniques for sentiment classification (positive, negative, neutral).</a:t>
          </a:r>
        </a:p>
      </dsp:txBody>
      <dsp:txXfrm>
        <a:off x="58803" y="1327889"/>
        <a:ext cx="3704583" cy="1086982"/>
      </dsp:txXfrm>
    </dsp:sp>
    <dsp:sp modelId="{F27647B0-78C1-B246-A27C-6168E66F0CC6}">
      <dsp:nvSpPr>
        <dsp:cNvPr id="0" name=""/>
        <dsp:cNvSpPr/>
      </dsp:nvSpPr>
      <dsp:spPr>
        <a:xfrm>
          <a:off x="0" y="2522635"/>
          <a:ext cx="3822189" cy="1204588"/>
        </a:xfrm>
        <a:prstGeom prst="roundRect">
          <a:avLst/>
        </a:prstGeom>
        <a:solidFill>
          <a:schemeClr val="accent5">
            <a:hueOff val="-12152150"/>
            <a:satOff val="-826"/>
            <a:lumOff val="1961"/>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Goal: </a:t>
          </a:r>
          <a:r>
            <a:rPr lang="en-US" sz="1700" kern="1200"/>
            <a:t>Improve prediction accuracy using machine learning</a:t>
          </a:r>
        </a:p>
      </dsp:txBody>
      <dsp:txXfrm>
        <a:off x="58803" y="2581438"/>
        <a:ext cx="3704583" cy="108698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F892D-5C1C-2620-D728-8119E651D5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EG"/>
          </a:p>
        </p:txBody>
      </p:sp>
      <p:sp>
        <p:nvSpPr>
          <p:cNvPr id="3" name="Subtitle 2">
            <a:extLst>
              <a:ext uri="{FF2B5EF4-FFF2-40B4-BE49-F238E27FC236}">
                <a16:creationId xmlns:a16="http://schemas.microsoft.com/office/drawing/2014/main" id="{4A34784D-6FDE-B686-2A07-CA2A951A63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EG"/>
          </a:p>
        </p:txBody>
      </p:sp>
      <p:sp>
        <p:nvSpPr>
          <p:cNvPr id="4" name="Date Placeholder 3">
            <a:extLst>
              <a:ext uri="{FF2B5EF4-FFF2-40B4-BE49-F238E27FC236}">
                <a16:creationId xmlns:a16="http://schemas.microsoft.com/office/drawing/2014/main" id="{97A8605F-4B94-F756-A384-7E5D3E4744AC}"/>
              </a:ext>
            </a:extLst>
          </p:cNvPr>
          <p:cNvSpPr>
            <a:spLocks noGrp="1"/>
          </p:cNvSpPr>
          <p:nvPr>
            <p:ph type="dt" sz="half" idx="10"/>
          </p:nvPr>
        </p:nvSpPr>
        <p:spPr/>
        <p:txBody>
          <a:bodyPr/>
          <a:lstStyle/>
          <a:p>
            <a:fld id="{54F1912B-2C88-3A49-AFF8-F8D42C05C9AB}" type="datetimeFigureOut">
              <a:rPr lang="en-EG" smtClean="0"/>
              <a:t>10/20/2024</a:t>
            </a:fld>
            <a:endParaRPr lang="en-EG"/>
          </a:p>
        </p:txBody>
      </p:sp>
      <p:sp>
        <p:nvSpPr>
          <p:cNvPr id="5" name="Footer Placeholder 4">
            <a:extLst>
              <a:ext uri="{FF2B5EF4-FFF2-40B4-BE49-F238E27FC236}">
                <a16:creationId xmlns:a16="http://schemas.microsoft.com/office/drawing/2014/main" id="{EB3BD221-44F0-2C43-AD9A-F805BCAA2D07}"/>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DFBA8779-B9AD-97B4-EA64-3CE9548FBA5B}"/>
              </a:ext>
            </a:extLst>
          </p:cNvPr>
          <p:cNvSpPr>
            <a:spLocks noGrp="1"/>
          </p:cNvSpPr>
          <p:nvPr>
            <p:ph type="sldNum" sz="quarter" idx="12"/>
          </p:nvPr>
        </p:nvSpPr>
        <p:spPr/>
        <p:txBody>
          <a:bodyPr/>
          <a:lstStyle/>
          <a:p>
            <a:fld id="{D2C83516-4B0A-8E46-8CAB-3FAA5F751895}" type="slidenum">
              <a:rPr lang="en-EG" smtClean="0"/>
              <a:t>‹#›</a:t>
            </a:fld>
            <a:endParaRPr lang="en-EG"/>
          </a:p>
        </p:txBody>
      </p:sp>
    </p:spTree>
    <p:extLst>
      <p:ext uri="{BB962C8B-B14F-4D97-AF65-F5344CB8AC3E}">
        <p14:creationId xmlns:p14="http://schemas.microsoft.com/office/powerpoint/2010/main" val="1714660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54DEF-0AE3-4BBD-AE1C-A09F599484A8}"/>
              </a:ext>
            </a:extLst>
          </p:cNvPr>
          <p:cNvSpPr>
            <a:spLocks noGrp="1"/>
          </p:cNvSpPr>
          <p:nvPr>
            <p:ph type="title"/>
          </p:nvPr>
        </p:nvSpPr>
        <p:spPr/>
        <p:txBody>
          <a:bodyPr/>
          <a:lstStyle/>
          <a:p>
            <a:r>
              <a:rPr lang="en-US"/>
              <a:t>Click to edit Master title style</a:t>
            </a:r>
            <a:endParaRPr lang="en-EG"/>
          </a:p>
        </p:txBody>
      </p:sp>
      <p:sp>
        <p:nvSpPr>
          <p:cNvPr id="3" name="Vertical Text Placeholder 2">
            <a:extLst>
              <a:ext uri="{FF2B5EF4-FFF2-40B4-BE49-F238E27FC236}">
                <a16:creationId xmlns:a16="http://schemas.microsoft.com/office/drawing/2014/main" id="{1E78E838-0BF8-B2A4-7C7D-3F991E11F1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EB37055C-3069-6138-B62D-F27EF3323DCB}"/>
              </a:ext>
            </a:extLst>
          </p:cNvPr>
          <p:cNvSpPr>
            <a:spLocks noGrp="1"/>
          </p:cNvSpPr>
          <p:nvPr>
            <p:ph type="dt" sz="half" idx="10"/>
          </p:nvPr>
        </p:nvSpPr>
        <p:spPr/>
        <p:txBody>
          <a:bodyPr/>
          <a:lstStyle/>
          <a:p>
            <a:fld id="{54F1912B-2C88-3A49-AFF8-F8D42C05C9AB}" type="datetimeFigureOut">
              <a:rPr lang="en-EG" smtClean="0"/>
              <a:t>10/20/2024</a:t>
            </a:fld>
            <a:endParaRPr lang="en-EG"/>
          </a:p>
        </p:txBody>
      </p:sp>
      <p:sp>
        <p:nvSpPr>
          <p:cNvPr id="5" name="Footer Placeholder 4">
            <a:extLst>
              <a:ext uri="{FF2B5EF4-FFF2-40B4-BE49-F238E27FC236}">
                <a16:creationId xmlns:a16="http://schemas.microsoft.com/office/drawing/2014/main" id="{BD3C0812-74FC-7C1A-9940-388E250CEB6B}"/>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4B694756-51ED-3535-2100-053D51873DE2}"/>
              </a:ext>
            </a:extLst>
          </p:cNvPr>
          <p:cNvSpPr>
            <a:spLocks noGrp="1"/>
          </p:cNvSpPr>
          <p:nvPr>
            <p:ph type="sldNum" sz="quarter" idx="12"/>
          </p:nvPr>
        </p:nvSpPr>
        <p:spPr/>
        <p:txBody>
          <a:bodyPr/>
          <a:lstStyle/>
          <a:p>
            <a:fld id="{D2C83516-4B0A-8E46-8CAB-3FAA5F751895}" type="slidenum">
              <a:rPr lang="en-EG" smtClean="0"/>
              <a:t>‹#›</a:t>
            </a:fld>
            <a:endParaRPr lang="en-EG"/>
          </a:p>
        </p:txBody>
      </p:sp>
    </p:spTree>
    <p:extLst>
      <p:ext uri="{BB962C8B-B14F-4D97-AF65-F5344CB8AC3E}">
        <p14:creationId xmlns:p14="http://schemas.microsoft.com/office/powerpoint/2010/main" val="1592368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87573F-9556-5C03-BC7E-A259E1827F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EG"/>
          </a:p>
        </p:txBody>
      </p:sp>
      <p:sp>
        <p:nvSpPr>
          <p:cNvPr id="3" name="Vertical Text Placeholder 2">
            <a:extLst>
              <a:ext uri="{FF2B5EF4-FFF2-40B4-BE49-F238E27FC236}">
                <a16:creationId xmlns:a16="http://schemas.microsoft.com/office/drawing/2014/main" id="{77F5B867-1535-9775-C57B-06C77EB081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FAC95876-E094-392C-9F8C-4A3138E7AA3B}"/>
              </a:ext>
            </a:extLst>
          </p:cNvPr>
          <p:cNvSpPr>
            <a:spLocks noGrp="1"/>
          </p:cNvSpPr>
          <p:nvPr>
            <p:ph type="dt" sz="half" idx="10"/>
          </p:nvPr>
        </p:nvSpPr>
        <p:spPr/>
        <p:txBody>
          <a:bodyPr/>
          <a:lstStyle/>
          <a:p>
            <a:fld id="{54F1912B-2C88-3A49-AFF8-F8D42C05C9AB}" type="datetimeFigureOut">
              <a:rPr lang="en-EG" smtClean="0"/>
              <a:t>10/20/2024</a:t>
            </a:fld>
            <a:endParaRPr lang="en-EG"/>
          </a:p>
        </p:txBody>
      </p:sp>
      <p:sp>
        <p:nvSpPr>
          <p:cNvPr id="5" name="Footer Placeholder 4">
            <a:extLst>
              <a:ext uri="{FF2B5EF4-FFF2-40B4-BE49-F238E27FC236}">
                <a16:creationId xmlns:a16="http://schemas.microsoft.com/office/drawing/2014/main" id="{A7493582-BA54-37A3-44C9-E6644677D4D4}"/>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9DBF4813-96EE-F79E-6C90-93688ECD9041}"/>
              </a:ext>
            </a:extLst>
          </p:cNvPr>
          <p:cNvSpPr>
            <a:spLocks noGrp="1"/>
          </p:cNvSpPr>
          <p:nvPr>
            <p:ph type="sldNum" sz="quarter" idx="12"/>
          </p:nvPr>
        </p:nvSpPr>
        <p:spPr/>
        <p:txBody>
          <a:bodyPr/>
          <a:lstStyle/>
          <a:p>
            <a:fld id="{D2C83516-4B0A-8E46-8CAB-3FAA5F751895}" type="slidenum">
              <a:rPr lang="en-EG" smtClean="0"/>
              <a:t>‹#›</a:t>
            </a:fld>
            <a:endParaRPr lang="en-EG"/>
          </a:p>
        </p:txBody>
      </p:sp>
    </p:spTree>
    <p:extLst>
      <p:ext uri="{BB962C8B-B14F-4D97-AF65-F5344CB8AC3E}">
        <p14:creationId xmlns:p14="http://schemas.microsoft.com/office/powerpoint/2010/main" val="52655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8495-2059-306D-77B2-53F46F01D28F}"/>
              </a:ext>
            </a:extLst>
          </p:cNvPr>
          <p:cNvSpPr>
            <a:spLocks noGrp="1"/>
          </p:cNvSpPr>
          <p:nvPr>
            <p:ph type="title"/>
          </p:nvPr>
        </p:nvSpPr>
        <p:spPr/>
        <p:txBody>
          <a:bodyPr/>
          <a:lstStyle/>
          <a:p>
            <a:r>
              <a:rPr lang="en-US"/>
              <a:t>Click to edit Master title style</a:t>
            </a:r>
            <a:endParaRPr lang="en-EG"/>
          </a:p>
        </p:txBody>
      </p:sp>
      <p:sp>
        <p:nvSpPr>
          <p:cNvPr id="3" name="Content Placeholder 2">
            <a:extLst>
              <a:ext uri="{FF2B5EF4-FFF2-40B4-BE49-F238E27FC236}">
                <a16:creationId xmlns:a16="http://schemas.microsoft.com/office/drawing/2014/main" id="{865F7E5A-4275-AF50-8B89-EAE39BC4FB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858AE2FC-8C44-8641-D280-33BA15D775ED}"/>
              </a:ext>
            </a:extLst>
          </p:cNvPr>
          <p:cNvSpPr>
            <a:spLocks noGrp="1"/>
          </p:cNvSpPr>
          <p:nvPr>
            <p:ph type="dt" sz="half" idx="10"/>
          </p:nvPr>
        </p:nvSpPr>
        <p:spPr/>
        <p:txBody>
          <a:bodyPr/>
          <a:lstStyle/>
          <a:p>
            <a:fld id="{54F1912B-2C88-3A49-AFF8-F8D42C05C9AB}" type="datetimeFigureOut">
              <a:rPr lang="en-EG" smtClean="0"/>
              <a:t>10/20/2024</a:t>
            </a:fld>
            <a:endParaRPr lang="en-EG"/>
          </a:p>
        </p:txBody>
      </p:sp>
      <p:sp>
        <p:nvSpPr>
          <p:cNvPr id="5" name="Footer Placeholder 4">
            <a:extLst>
              <a:ext uri="{FF2B5EF4-FFF2-40B4-BE49-F238E27FC236}">
                <a16:creationId xmlns:a16="http://schemas.microsoft.com/office/drawing/2014/main" id="{1347C051-9583-466E-3E15-D1CDC306A408}"/>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F1AAA8DA-0CFD-0A3C-1D6A-77C491704E67}"/>
              </a:ext>
            </a:extLst>
          </p:cNvPr>
          <p:cNvSpPr>
            <a:spLocks noGrp="1"/>
          </p:cNvSpPr>
          <p:nvPr>
            <p:ph type="sldNum" sz="quarter" idx="12"/>
          </p:nvPr>
        </p:nvSpPr>
        <p:spPr/>
        <p:txBody>
          <a:bodyPr/>
          <a:lstStyle/>
          <a:p>
            <a:fld id="{D2C83516-4B0A-8E46-8CAB-3FAA5F751895}" type="slidenum">
              <a:rPr lang="en-EG" smtClean="0"/>
              <a:t>‹#›</a:t>
            </a:fld>
            <a:endParaRPr lang="en-EG"/>
          </a:p>
        </p:txBody>
      </p:sp>
    </p:spTree>
    <p:extLst>
      <p:ext uri="{BB962C8B-B14F-4D97-AF65-F5344CB8AC3E}">
        <p14:creationId xmlns:p14="http://schemas.microsoft.com/office/powerpoint/2010/main" val="2820007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19A55-FE4A-9A24-E0F8-12D26CFEB9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EG"/>
          </a:p>
        </p:txBody>
      </p:sp>
      <p:sp>
        <p:nvSpPr>
          <p:cNvPr id="3" name="Text Placeholder 2">
            <a:extLst>
              <a:ext uri="{FF2B5EF4-FFF2-40B4-BE49-F238E27FC236}">
                <a16:creationId xmlns:a16="http://schemas.microsoft.com/office/drawing/2014/main" id="{D543EE70-13E3-916C-4BD4-62FB5EA385B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543CB0-F2B9-3926-8619-712BF6EDE7E3}"/>
              </a:ext>
            </a:extLst>
          </p:cNvPr>
          <p:cNvSpPr>
            <a:spLocks noGrp="1"/>
          </p:cNvSpPr>
          <p:nvPr>
            <p:ph type="dt" sz="half" idx="10"/>
          </p:nvPr>
        </p:nvSpPr>
        <p:spPr/>
        <p:txBody>
          <a:bodyPr/>
          <a:lstStyle/>
          <a:p>
            <a:fld id="{54F1912B-2C88-3A49-AFF8-F8D42C05C9AB}" type="datetimeFigureOut">
              <a:rPr lang="en-EG" smtClean="0"/>
              <a:t>10/20/2024</a:t>
            </a:fld>
            <a:endParaRPr lang="en-EG"/>
          </a:p>
        </p:txBody>
      </p:sp>
      <p:sp>
        <p:nvSpPr>
          <p:cNvPr id="5" name="Footer Placeholder 4">
            <a:extLst>
              <a:ext uri="{FF2B5EF4-FFF2-40B4-BE49-F238E27FC236}">
                <a16:creationId xmlns:a16="http://schemas.microsoft.com/office/drawing/2014/main" id="{1E396226-F72F-025D-D40E-8522CC77EDB0}"/>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31AE7487-35CD-062D-FD88-BDD7CB72119A}"/>
              </a:ext>
            </a:extLst>
          </p:cNvPr>
          <p:cNvSpPr>
            <a:spLocks noGrp="1"/>
          </p:cNvSpPr>
          <p:nvPr>
            <p:ph type="sldNum" sz="quarter" idx="12"/>
          </p:nvPr>
        </p:nvSpPr>
        <p:spPr/>
        <p:txBody>
          <a:bodyPr/>
          <a:lstStyle/>
          <a:p>
            <a:fld id="{D2C83516-4B0A-8E46-8CAB-3FAA5F751895}" type="slidenum">
              <a:rPr lang="en-EG" smtClean="0"/>
              <a:t>‹#›</a:t>
            </a:fld>
            <a:endParaRPr lang="en-EG"/>
          </a:p>
        </p:txBody>
      </p:sp>
    </p:spTree>
    <p:extLst>
      <p:ext uri="{BB962C8B-B14F-4D97-AF65-F5344CB8AC3E}">
        <p14:creationId xmlns:p14="http://schemas.microsoft.com/office/powerpoint/2010/main" val="2677453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3E17-CD84-0E5A-FD07-B3DB4AA8FD5A}"/>
              </a:ext>
            </a:extLst>
          </p:cNvPr>
          <p:cNvSpPr>
            <a:spLocks noGrp="1"/>
          </p:cNvSpPr>
          <p:nvPr>
            <p:ph type="title"/>
          </p:nvPr>
        </p:nvSpPr>
        <p:spPr/>
        <p:txBody>
          <a:bodyPr/>
          <a:lstStyle/>
          <a:p>
            <a:r>
              <a:rPr lang="en-US"/>
              <a:t>Click to edit Master title style</a:t>
            </a:r>
            <a:endParaRPr lang="en-EG"/>
          </a:p>
        </p:txBody>
      </p:sp>
      <p:sp>
        <p:nvSpPr>
          <p:cNvPr id="3" name="Content Placeholder 2">
            <a:extLst>
              <a:ext uri="{FF2B5EF4-FFF2-40B4-BE49-F238E27FC236}">
                <a16:creationId xmlns:a16="http://schemas.microsoft.com/office/drawing/2014/main" id="{D63BE369-C64A-CAE6-2146-8465A1FCEA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Content Placeholder 3">
            <a:extLst>
              <a:ext uri="{FF2B5EF4-FFF2-40B4-BE49-F238E27FC236}">
                <a16:creationId xmlns:a16="http://schemas.microsoft.com/office/drawing/2014/main" id="{DBECBE25-0D0C-9847-CB79-59462419B5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5" name="Date Placeholder 4">
            <a:extLst>
              <a:ext uri="{FF2B5EF4-FFF2-40B4-BE49-F238E27FC236}">
                <a16:creationId xmlns:a16="http://schemas.microsoft.com/office/drawing/2014/main" id="{8FB04DF9-CE4D-2AC9-197F-1C0DC43F0524}"/>
              </a:ext>
            </a:extLst>
          </p:cNvPr>
          <p:cNvSpPr>
            <a:spLocks noGrp="1"/>
          </p:cNvSpPr>
          <p:nvPr>
            <p:ph type="dt" sz="half" idx="10"/>
          </p:nvPr>
        </p:nvSpPr>
        <p:spPr/>
        <p:txBody>
          <a:bodyPr/>
          <a:lstStyle/>
          <a:p>
            <a:fld id="{54F1912B-2C88-3A49-AFF8-F8D42C05C9AB}" type="datetimeFigureOut">
              <a:rPr lang="en-EG" smtClean="0"/>
              <a:t>10/20/2024</a:t>
            </a:fld>
            <a:endParaRPr lang="en-EG"/>
          </a:p>
        </p:txBody>
      </p:sp>
      <p:sp>
        <p:nvSpPr>
          <p:cNvPr id="6" name="Footer Placeholder 5">
            <a:extLst>
              <a:ext uri="{FF2B5EF4-FFF2-40B4-BE49-F238E27FC236}">
                <a16:creationId xmlns:a16="http://schemas.microsoft.com/office/drawing/2014/main" id="{F0D1EC84-FEC0-F79B-9433-A114EBED2DA9}"/>
              </a:ext>
            </a:extLst>
          </p:cNvPr>
          <p:cNvSpPr>
            <a:spLocks noGrp="1"/>
          </p:cNvSpPr>
          <p:nvPr>
            <p:ph type="ftr" sz="quarter" idx="11"/>
          </p:nvPr>
        </p:nvSpPr>
        <p:spPr/>
        <p:txBody>
          <a:bodyPr/>
          <a:lstStyle/>
          <a:p>
            <a:endParaRPr lang="en-EG"/>
          </a:p>
        </p:txBody>
      </p:sp>
      <p:sp>
        <p:nvSpPr>
          <p:cNvPr id="7" name="Slide Number Placeholder 6">
            <a:extLst>
              <a:ext uri="{FF2B5EF4-FFF2-40B4-BE49-F238E27FC236}">
                <a16:creationId xmlns:a16="http://schemas.microsoft.com/office/drawing/2014/main" id="{2B9FB150-F950-7A46-2079-348CA6B4F3D8}"/>
              </a:ext>
            </a:extLst>
          </p:cNvPr>
          <p:cNvSpPr>
            <a:spLocks noGrp="1"/>
          </p:cNvSpPr>
          <p:nvPr>
            <p:ph type="sldNum" sz="quarter" idx="12"/>
          </p:nvPr>
        </p:nvSpPr>
        <p:spPr/>
        <p:txBody>
          <a:bodyPr/>
          <a:lstStyle/>
          <a:p>
            <a:fld id="{D2C83516-4B0A-8E46-8CAB-3FAA5F751895}" type="slidenum">
              <a:rPr lang="en-EG" smtClean="0"/>
              <a:t>‹#›</a:t>
            </a:fld>
            <a:endParaRPr lang="en-EG"/>
          </a:p>
        </p:txBody>
      </p:sp>
    </p:spTree>
    <p:extLst>
      <p:ext uri="{BB962C8B-B14F-4D97-AF65-F5344CB8AC3E}">
        <p14:creationId xmlns:p14="http://schemas.microsoft.com/office/powerpoint/2010/main" val="644091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6CE3B-3000-E300-19E3-C49DE3C45FF6}"/>
              </a:ext>
            </a:extLst>
          </p:cNvPr>
          <p:cNvSpPr>
            <a:spLocks noGrp="1"/>
          </p:cNvSpPr>
          <p:nvPr>
            <p:ph type="title"/>
          </p:nvPr>
        </p:nvSpPr>
        <p:spPr>
          <a:xfrm>
            <a:off x="839788" y="365125"/>
            <a:ext cx="10515600" cy="1325563"/>
          </a:xfrm>
        </p:spPr>
        <p:txBody>
          <a:bodyPr/>
          <a:lstStyle/>
          <a:p>
            <a:r>
              <a:rPr lang="en-US"/>
              <a:t>Click to edit Master title style</a:t>
            </a:r>
            <a:endParaRPr lang="en-EG"/>
          </a:p>
        </p:txBody>
      </p:sp>
      <p:sp>
        <p:nvSpPr>
          <p:cNvPr id="3" name="Text Placeholder 2">
            <a:extLst>
              <a:ext uri="{FF2B5EF4-FFF2-40B4-BE49-F238E27FC236}">
                <a16:creationId xmlns:a16="http://schemas.microsoft.com/office/drawing/2014/main" id="{976B1517-EC72-D49C-E3D7-7A9635FC98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FB1EA6-BAFE-8970-4E0C-CE6E612334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5" name="Text Placeholder 4">
            <a:extLst>
              <a:ext uri="{FF2B5EF4-FFF2-40B4-BE49-F238E27FC236}">
                <a16:creationId xmlns:a16="http://schemas.microsoft.com/office/drawing/2014/main" id="{F260837C-32C4-702C-7A9A-F3E2C709F5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9B261-1DA0-2132-DD3D-E1044C9A72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7" name="Date Placeholder 6">
            <a:extLst>
              <a:ext uri="{FF2B5EF4-FFF2-40B4-BE49-F238E27FC236}">
                <a16:creationId xmlns:a16="http://schemas.microsoft.com/office/drawing/2014/main" id="{AF899E9A-D2DA-3189-80B6-5C42935113CC}"/>
              </a:ext>
            </a:extLst>
          </p:cNvPr>
          <p:cNvSpPr>
            <a:spLocks noGrp="1"/>
          </p:cNvSpPr>
          <p:nvPr>
            <p:ph type="dt" sz="half" idx="10"/>
          </p:nvPr>
        </p:nvSpPr>
        <p:spPr/>
        <p:txBody>
          <a:bodyPr/>
          <a:lstStyle/>
          <a:p>
            <a:fld id="{54F1912B-2C88-3A49-AFF8-F8D42C05C9AB}" type="datetimeFigureOut">
              <a:rPr lang="en-EG" smtClean="0"/>
              <a:t>10/20/2024</a:t>
            </a:fld>
            <a:endParaRPr lang="en-EG"/>
          </a:p>
        </p:txBody>
      </p:sp>
      <p:sp>
        <p:nvSpPr>
          <p:cNvPr id="8" name="Footer Placeholder 7">
            <a:extLst>
              <a:ext uri="{FF2B5EF4-FFF2-40B4-BE49-F238E27FC236}">
                <a16:creationId xmlns:a16="http://schemas.microsoft.com/office/drawing/2014/main" id="{965E2943-CD18-134F-A7DC-3012B4A0ADF7}"/>
              </a:ext>
            </a:extLst>
          </p:cNvPr>
          <p:cNvSpPr>
            <a:spLocks noGrp="1"/>
          </p:cNvSpPr>
          <p:nvPr>
            <p:ph type="ftr" sz="quarter" idx="11"/>
          </p:nvPr>
        </p:nvSpPr>
        <p:spPr/>
        <p:txBody>
          <a:bodyPr/>
          <a:lstStyle/>
          <a:p>
            <a:endParaRPr lang="en-EG"/>
          </a:p>
        </p:txBody>
      </p:sp>
      <p:sp>
        <p:nvSpPr>
          <p:cNvPr id="9" name="Slide Number Placeholder 8">
            <a:extLst>
              <a:ext uri="{FF2B5EF4-FFF2-40B4-BE49-F238E27FC236}">
                <a16:creationId xmlns:a16="http://schemas.microsoft.com/office/drawing/2014/main" id="{6B57E998-C6BB-6A14-3213-C7B6E4E3756A}"/>
              </a:ext>
            </a:extLst>
          </p:cNvPr>
          <p:cNvSpPr>
            <a:spLocks noGrp="1"/>
          </p:cNvSpPr>
          <p:nvPr>
            <p:ph type="sldNum" sz="quarter" idx="12"/>
          </p:nvPr>
        </p:nvSpPr>
        <p:spPr/>
        <p:txBody>
          <a:bodyPr/>
          <a:lstStyle/>
          <a:p>
            <a:fld id="{D2C83516-4B0A-8E46-8CAB-3FAA5F751895}" type="slidenum">
              <a:rPr lang="en-EG" smtClean="0"/>
              <a:t>‹#›</a:t>
            </a:fld>
            <a:endParaRPr lang="en-EG"/>
          </a:p>
        </p:txBody>
      </p:sp>
    </p:spTree>
    <p:extLst>
      <p:ext uri="{BB962C8B-B14F-4D97-AF65-F5344CB8AC3E}">
        <p14:creationId xmlns:p14="http://schemas.microsoft.com/office/powerpoint/2010/main" val="1734309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BA6C-37F8-C268-204D-AC5E8B98C37E}"/>
              </a:ext>
            </a:extLst>
          </p:cNvPr>
          <p:cNvSpPr>
            <a:spLocks noGrp="1"/>
          </p:cNvSpPr>
          <p:nvPr>
            <p:ph type="title"/>
          </p:nvPr>
        </p:nvSpPr>
        <p:spPr/>
        <p:txBody>
          <a:bodyPr/>
          <a:lstStyle/>
          <a:p>
            <a:r>
              <a:rPr lang="en-US"/>
              <a:t>Click to edit Master title style</a:t>
            </a:r>
            <a:endParaRPr lang="en-EG"/>
          </a:p>
        </p:txBody>
      </p:sp>
      <p:sp>
        <p:nvSpPr>
          <p:cNvPr id="3" name="Date Placeholder 2">
            <a:extLst>
              <a:ext uri="{FF2B5EF4-FFF2-40B4-BE49-F238E27FC236}">
                <a16:creationId xmlns:a16="http://schemas.microsoft.com/office/drawing/2014/main" id="{E6E89327-0D8B-94FB-5474-B13909DDD599}"/>
              </a:ext>
            </a:extLst>
          </p:cNvPr>
          <p:cNvSpPr>
            <a:spLocks noGrp="1"/>
          </p:cNvSpPr>
          <p:nvPr>
            <p:ph type="dt" sz="half" idx="10"/>
          </p:nvPr>
        </p:nvSpPr>
        <p:spPr/>
        <p:txBody>
          <a:bodyPr/>
          <a:lstStyle/>
          <a:p>
            <a:fld id="{54F1912B-2C88-3A49-AFF8-F8D42C05C9AB}" type="datetimeFigureOut">
              <a:rPr lang="en-EG" smtClean="0"/>
              <a:t>10/20/2024</a:t>
            </a:fld>
            <a:endParaRPr lang="en-EG"/>
          </a:p>
        </p:txBody>
      </p:sp>
      <p:sp>
        <p:nvSpPr>
          <p:cNvPr id="4" name="Footer Placeholder 3">
            <a:extLst>
              <a:ext uri="{FF2B5EF4-FFF2-40B4-BE49-F238E27FC236}">
                <a16:creationId xmlns:a16="http://schemas.microsoft.com/office/drawing/2014/main" id="{64387AD5-859E-FD85-BA1B-9E4291264027}"/>
              </a:ext>
            </a:extLst>
          </p:cNvPr>
          <p:cNvSpPr>
            <a:spLocks noGrp="1"/>
          </p:cNvSpPr>
          <p:nvPr>
            <p:ph type="ftr" sz="quarter" idx="11"/>
          </p:nvPr>
        </p:nvSpPr>
        <p:spPr/>
        <p:txBody>
          <a:bodyPr/>
          <a:lstStyle/>
          <a:p>
            <a:endParaRPr lang="en-EG"/>
          </a:p>
        </p:txBody>
      </p:sp>
      <p:sp>
        <p:nvSpPr>
          <p:cNvPr id="5" name="Slide Number Placeholder 4">
            <a:extLst>
              <a:ext uri="{FF2B5EF4-FFF2-40B4-BE49-F238E27FC236}">
                <a16:creationId xmlns:a16="http://schemas.microsoft.com/office/drawing/2014/main" id="{0422C97E-BA54-8D42-6CA4-AEABD61B5F9B}"/>
              </a:ext>
            </a:extLst>
          </p:cNvPr>
          <p:cNvSpPr>
            <a:spLocks noGrp="1"/>
          </p:cNvSpPr>
          <p:nvPr>
            <p:ph type="sldNum" sz="quarter" idx="12"/>
          </p:nvPr>
        </p:nvSpPr>
        <p:spPr/>
        <p:txBody>
          <a:bodyPr/>
          <a:lstStyle/>
          <a:p>
            <a:fld id="{D2C83516-4B0A-8E46-8CAB-3FAA5F751895}" type="slidenum">
              <a:rPr lang="en-EG" smtClean="0"/>
              <a:t>‹#›</a:t>
            </a:fld>
            <a:endParaRPr lang="en-EG"/>
          </a:p>
        </p:txBody>
      </p:sp>
    </p:spTree>
    <p:extLst>
      <p:ext uri="{BB962C8B-B14F-4D97-AF65-F5344CB8AC3E}">
        <p14:creationId xmlns:p14="http://schemas.microsoft.com/office/powerpoint/2010/main" val="1078731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508B14-199F-A0E9-81FD-A267CF119DBD}"/>
              </a:ext>
            </a:extLst>
          </p:cNvPr>
          <p:cNvSpPr>
            <a:spLocks noGrp="1"/>
          </p:cNvSpPr>
          <p:nvPr>
            <p:ph type="dt" sz="half" idx="10"/>
          </p:nvPr>
        </p:nvSpPr>
        <p:spPr/>
        <p:txBody>
          <a:bodyPr/>
          <a:lstStyle/>
          <a:p>
            <a:fld id="{54F1912B-2C88-3A49-AFF8-F8D42C05C9AB}" type="datetimeFigureOut">
              <a:rPr lang="en-EG" smtClean="0"/>
              <a:t>10/20/2024</a:t>
            </a:fld>
            <a:endParaRPr lang="en-EG"/>
          </a:p>
        </p:txBody>
      </p:sp>
      <p:sp>
        <p:nvSpPr>
          <p:cNvPr id="3" name="Footer Placeholder 2">
            <a:extLst>
              <a:ext uri="{FF2B5EF4-FFF2-40B4-BE49-F238E27FC236}">
                <a16:creationId xmlns:a16="http://schemas.microsoft.com/office/drawing/2014/main" id="{BEDE22A8-F623-E2C0-0839-713C8E21E059}"/>
              </a:ext>
            </a:extLst>
          </p:cNvPr>
          <p:cNvSpPr>
            <a:spLocks noGrp="1"/>
          </p:cNvSpPr>
          <p:nvPr>
            <p:ph type="ftr" sz="quarter" idx="11"/>
          </p:nvPr>
        </p:nvSpPr>
        <p:spPr/>
        <p:txBody>
          <a:bodyPr/>
          <a:lstStyle/>
          <a:p>
            <a:endParaRPr lang="en-EG"/>
          </a:p>
        </p:txBody>
      </p:sp>
      <p:sp>
        <p:nvSpPr>
          <p:cNvPr id="4" name="Slide Number Placeholder 3">
            <a:extLst>
              <a:ext uri="{FF2B5EF4-FFF2-40B4-BE49-F238E27FC236}">
                <a16:creationId xmlns:a16="http://schemas.microsoft.com/office/drawing/2014/main" id="{0D97B58E-FF1B-61F3-1C17-622A3C9BE010}"/>
              </a:ext>
            </a:extLst>
          </p:cNvPr>
          <p:cNvSpPr>
            <a:spLocks noGrp="1"/>
          </p:cNvSpPr>
          <p:nvPr>
            <p:ph type="sldNum" sz="quarter" idx="12"/>
          </p:nvPr>
        </p:nvSpPr>
        <p:spPr/>
        <p:txBody>
          <a:bodyPr/>
          <a:lstStyle/>
          <a:p>
            <a:fld id="{D2C83516-4B0A-8E46-8CAB-3FAA5F751895}" type="slidenum">
              <a:rPr lang="en-EG" smtClean="0"/>
              <a:t>‹#›</a:t>
            </a:fld>
            <a:endParaRPr lang="en-EG"/>
          </a:p>
        </p:txBody>
      </p:sp>
    </p:spTree>
    <p:extLst>
      <p:ext uri="{BB962C8B-B14F-4D97-AF65-F5344CB8AC3E}">
        <p14:creationId xmlns:p14="http://schemas.microsoft.com/office/powerpoint/2010/main" val="496406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4D4E1-7FB4-2E8C-9701-A8561BC290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G"/>
          </a:p>
        </p:txBody>
      </p:sp>
      <p:sp>
        <p:nvSpPr>
          <p:cNvPr id="3" name="Content Placeholder 2">
            <a:extLst>
              <a:ext uri="{FF2B5EF4-FFF2-40B4-BE49-F238E27FC236}">
                <a16:creationId xmlns:a16="http://schemas.microsoft.com/office/drawing/2014/main" id="{7660CB6C-D19A-064A-F292-A74AFBF4F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Text Placeholder 3">
            <a:extLst>
              <a:ext uri="{FF2B5EF4-FFF2-40B4-BE49-F238E27FC236}">
                <a16:creationId xmlns:a16="http://schemas.microsoft.com/office/drawing/2014/main" id="{DFB66A8F-282E-956B-0772-B7CB4EC11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03CB8C-8603-CB81-5878-C410B37C4CDA}"/>
              </a:ext>
            </a:extLst>
          </p:cNvPr>
          <p:cNvSpPr>
            <a:spLocks noGrp="1"/>
          </p:cNvSpPr>
          <p:nvPr>
            <p:ph type="dt" sz="half" idx="10"/>
          </p:nvPr>
        </p:nvSpPr>
        <p:spPr/>
        <p:txBody>
          <a:bodyPr/>
          <a:lstStyle/>
          <a:p>
            <a:fld id="{54F1912B-2C88-3A49-AFF8-F8D42C05C9AB}" type="datetimeFigureOut">
              <a:rPr lang="en-EG" smtClean="0"/>
              <a:t>10/20/2024</a:t>
            </a:fld>
            <a:endParaRPr lang="en-EG"/>
          </a:p>
        </p:txBody>
      </p:sp>
      <p:sp>
        <p:nvSpPr>
          <p:cNvPr id="6" name="Footer Placeholder 5">
            <a:extLst>
              <a:ext uri="{FF2B5EF4-FFF2-40B4-BE49-F238E27FC236}">
                <a16:creationId xmlns:a16="http://schemas.microsoft.com/office/drawing/2014/main" id="{1A7C8566-68E6-4493-9B06-9B345B1A532E}"/>
              </a:ext>
            </a:extLst>
          </p:cNvPr>
          <p:cNvSpPr>
            <a:spLocks noGrp="1"/>
          </p:cNvSpPr>
          <p:nvPr>
            <p:ph type="ftr" sz="quarter" idx="11"/>
          </p:nvPr>
        </p:nvSpPr>
        <p:spPr/>
        <p:txBody>
          <a:bodyPr/>
          <a:lstStyle/>
          <a:p>
            <a:endParaRPr lang="en-EG"/>
          </a:p>
        </p:txBody>
      </p:sp>
      <p:sp>
        <p:nvSpPr>
          <p:cNvPr id="7" name="Slide Number Placeholder 6">
            <a:extLst>
              <a:ext uri="{FF2B5EF4-FFF2-40B4-BE49-F238E27FC236}">
                <a16:creationId xmlns:a16="http://schemas.microsoft.com/office/drawing/2014/main" id="{8556FBC8-4A94-7088-268D-67F0376B0C1D}"/>
              </a:ext>
            </a:extLst>
          </p:cNvPr>
          <p:cNvSpPr>
            <a:spLocks noGrp="1"/>
          </p:cNvSpPr>
          <p:nvPr>
            <p:ph type="sldNum" sz="quarter" idx="12"/>
          </p:nvPr>
        </p:nvSpPr>
        <p:spPr/>
        <p:txBody>
          <a:bodyPr/>
          <a:lstStyle/>
          <a:p>
            <a:fld id="{D2C83516-4B0A-8E46-8CAB-3FAA5F751895}" type="slidenum">
              <a:rPr lang="en-EG" smtClean="0"/>
              <a:t>‹#›</a:t>
            </a:fld>
            <a:endParaRPr lang="en-EG"/>
          </a:p>
        </p:txBody>
      </p:sp>
    </p:spTree>
    <p:extLst>
      <p:ext uri="{BB962C8B-B14F-4D97-AF65-F5344CB8AC3E}">
        <p14:creationId xmlns:p14="http://schemas.microsoft.com/office/powerpoint/2010/main" val="3908330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B65A1-7479-7F5B-1EA7-5C39FA44B1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G"/>
          </a:p>
        </p:txBody>
      </p:sp>
      <p:sp>
        <p:nvSpPr>
          <p:cNvPr id="3" name="Picture Placeholder 2">
            <a:extLst>
              <a:ext uri="{FF2B5EF4-FFF2-40B4-BE49-F238E27FC236}">
                <a16:creationId xmlns:a16="http://schemas.microsoft.com/office/drawing/2014/main" id="{273B16CC-E336-01F7-09DB-A4D2170930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G"/>
          </a:p>
        </p:txBody>
      </p:sp>
      <p:sp>
        <p:nvSpPr>
          <p:cNvPr id="4" name="Text Placeholder 3">
            <a:extLst>
              <a:ext uri="{FF2B5EF4-FFF2-40B4-BE49-F238E27FC236}">
                <a16:creationId xmlns:a16="http://schemas.microsoft.com/office/drawing/2014/main" id="{A8743263-E2AE-AE5F-0D81-F3F699D2A8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300186-ECDA-CB40-6E68-28E5D77C0FAE}"/>
              </a:ext>
            </a:extLst>
          </p:cNvPr>
          <p:cNvSpPr>
            <a:spLocks noGrp="1"/>
          </p:cNvSpPr>
          <p:nvPr>
            <p:ph type="dt" sz="half" idx="10"/>
          </p:nvPr>
        </p:nvSpPr>
        <p:spPr/>
        <p:txBody>
          <a:bodyPr/>
          <a:lstStyle/>
          <a:p>
            <a:fld id="{54F1912B-2C88-3A49-AFF8-F8D42C05C9AB}" type="datetimeFigureOut">
              <a:rPr lang="en-EG" smtClean="0"/>
              <a:t>10/20/2024</a:t>
            </a:fld>
            <a:endParaRPr lang="en-EG"/>
          </a:p>
        </p:txBody>
      </p:sp>
      <p:sp>
        <p:nvSpPr>
          <p:cNvPr id="6" name="Footer Placeholder 5">
            <a:extLst>
              <a:ext uri="{FF2B5EF4-FFF2-40B4-BE49-F238E27FC236}">
                <a16:creationId xmlns:a16="http://schemas.microsoft.com/office/drawing/2014/main" id="{05B41D6D-E647-D505-5B74-255680C1E3DB}"/>
              </a:ext>
            </a:extLst>
          </p:cNvPr>
          <p:cNvSpPr>
            <a:spLocks noGrp="1"/>
          </p:cNvSpPr>
          <p:nvPr>
            <p:ph type="ftr" sz="quarter" idx="11"/>
          </p:nvPr>
        </p:nvSpPr>
        <p:spPr/>
        <p:txBody>
          <a:bodyPr/>
          <a:lstStyle/>
          <a:p>
            <a:endParaRPr lang="en-EG"/>
          </a:p>
        </p:txBody>
      </p:sp>
      <p:sp>
        <p:nvSpPr>
          <p:cNvPr id="7" name="Slide Number Placeholder 6">
            <a:extLst>
              <a:ext uri="{FF2B5EF4-FFF2-40B4-BE49-F238E27FC236}">
                <a16:creationId xmlns:a16="http://schemas.microsoft.com/office/drawing/2014/main" id="{0B6A9F51-550F-D8F5-E13B-AF5E5E264915}"/>
              </a:ext>
            </a:extLst>
          </p:cNvPr>
          <p:cNvSpPr>
            <a:spLocks noGrp="1"/>
          </p:cNvSpPr>
          <p:nvPr>
            <p:ph type="sldNum" sz="quarter" idx="12"/>
          </p:nvPr>
        </p:nvSpPr>
        <p:spPr/>
        <p:txBody>
          <a:bodyPr/>
          <a:lstStyle/>
          <a:p>
            <a:fld id="{D2C83516-4B0A-8E46-8CAB-3FAA5F751895}" type="slidenum">
              <a:rPr lang="en-EG" smtClean="0"/>
              <a:t>‹#›</a:t>
            </a:fld>
            <a:endParaRPr lang="en-EG"/>
          </a:p>
        </p:txBody>
      </p:sp>
    </p:spTree>
    <p:extLst>
      <p:ext uri="{BB962C8B-B14F-4D97-AF65-F5344CB8AC3E}">
        <p14:creationId xmlns:p14="http://schemas.microsoft.com/office/powerpoint/2010/main" val="357713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90BAAB-91F2-58FF-7D7F-CD637328BD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EG"/>
          </a:p>
        </p:txBody>
      </p:sp>
      <p:sp>
        <p:nvSpPr>
          <p:cNvPr id="3" name="Text Placeholder 2">
            <a:extLst>
              <a:ext uri="{FF2B5EF4-FFF2-40B4-BE49-F238E27FC236}">
                <a16:creationId xmlns:a16="http://schemas.microsoft.com/office/drawing/2014/main" id="{ADD78863-1BF7-A613-8172-0E62BDF66F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32E8ED94-B612-09B7-D8AA-95B7F6D06B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4F1912B-2C88-3A49-AFF8-F8D42C05C9AB}" type="datetimeFigureOut">
              <a:rPr lang="en-EG" smtClean="0"/>
              <a:t>10/20/2024</a:t>
            </a:fld>
            <a:endParaRPr lang="en-EG"/>
          </a:p>
        </p:txBody>
      </p:sp>
      <p:sp>
        <p:nvSpPr>
          <p:cNvPr id="5" name="Footer Placeholder 4">
            <a:extLst>
              <a:ext uri="{FF2B5EF4-FFF2-40B4-BE49-F238E27FC236}">
                <a16:creationId xmlns:a16="http://schemas.microsoft.com/office/drawing/2014/main" id="{9A381833-CB05-4B03-0EAA-C3138385C8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EG"/>
          </a:p>
        </p:txBody>
      </p:sp>
      <p:sp>
        <p:nvSpPr>
          <p:cNvPr id="6" name="Slide Number Placeholder 5">
            <a:extLst>
              <a:ext uri="{FF2B5EF4-FFF2-40B4-BE49-F238E27FC236}">
                <a16:creationId xmlns:a16="http://schemas.microsoft.com/office/drawing/2014/main" id="{1141E8D4-26F1-65F3-35A7-36A2310016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2C83516-4B0A-8E46-8CAB-3FAA5F751895}" type="slidenum">
              <a:rPr lang="en-EG" smtClean="0"/>
              <a:t>‹#›</a:t>
            </a:fld>
            <a:endParaRPr lang="en-EG"/>
          </a:p>
        </p:txBody>
      </p:sp>
    </p:spTree>
    <p:extLst>
      <p:ext uri="{BB962C8B-B14F-4D97-AF65-F5344CB8AC3E}">
        <p14:creationId xmlns:p14="http://schemas.microsoft.com/office/powerpoint/2010/main" val="1120584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4"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10/20/2024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lights coming out of a computer screen&#10;&#10;Description automatically generated with medium confidence">
            <a:extLst>
              <a:ext uri="{FF2B5EF4-FFF2-40B4-BE49-F238E27FC236}">
                <a16:creationId xmlns:a16="http://schemas.microsoft.com/office/drawing/2014/main" id="{8F7E2569-C33A-5E9C-79FC-DD1044126E54}"/>
              </a:ext>
            </a:extLst>
          </p:cNvPr>
          <p:cNvPicPr>
            <a:picLocks noChangeAspect="1"/>
          </p:cNvPicPr>
          <p:nvPr/>
        </p:nvPicPr>
        <p:blipFill>
          <a:blip r:embed="rId2"/>
          <a:srcRect/>
          <a:stretch/>
        </p:blipFill>
        <p:spPr>
          <a:xfrm>
            <a:off x="-3047" y="10"/>
            <a:ext cx="12191999" cy="6857990"/>
          </a:xfrm>
          <a:prstGeom prst="rect">
            <a:avLst/>
          </a:prstGeom>
        </p:spPr>
      </p:pic>
      <p:sp>
        <p:nvSpPr>
          <p:cNvPr id="31" name="Rectangle 3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D4A207-C7E7-8E3A-3A06-9907786B873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a:solidFill>
                  <a:srgbClr val="FFFFFF"/>
                </a:solidFill>
                <a:effectLst/>
              </a:rPr>
              <a:t>Sentiment Analysis of Social Media Posts</a:t>
            </a:r>
            <a:br>
              <a:rPr lang="en-US" sz="5200">
                <a:solidFill>
                  <a:srgbClr val="FFFFFF"/>
                </a:solidFill>
                <a:effectLst/>
              </a:rPr>
            </a:br>
            <a:endParaRPr lang="en-US" sz="5200">
              <a:solidFill>
                <a:srgbClr val="FFFFFF"/>
              </a:solidFill>
            </a:endParaRPr>
          </a:p>
        </p:txBody>
      </p:sp>
    </p:spTree>
    <p:extLst>
      <p:ext uri="{BB962C8B-B14F-4D97-AF65-F5344CB8AC3E}">
        <p14:creationId xmlns:p14="http://schemas.microsoft.com/office/powerpoint/2010/main" val="232873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0E2F7AA-3A13-5511-DA31-5BF28B4EA99F}"/>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300" kern="1200">
                <a:solidFill>
                  <a:schemeClr val="tx1"/>
                </a:solidFill>
                <a:latin typeface="+mj-lt"/>
                <a:ea typeface="+mj-ea"/>
                <a:cs typeface="+mj-cs"/>
              </a:rPr>
              <a:t>We try to delve deeper into the details of the data by calculating missing and duplicate values, taking a look at the number of columns and rows, and further describing the data.</a:t>
            </a:r>
          </a:p>
        </p:txBody>
      </p:sp>
      <p:pic>
        <p:nvPicPr>
          <p:cNvPr id="9" name="Content Placeholder 8" descr="A screenshot of a computer&#10;&#10;Description automatically generated">
            <a:extLst>
              <a:ext uri="{FF2B5EF4-FFF2-40B4-BE49-F238E27FC236}">
                <a16:creationId xmlns:a16="http://schemas.microsoft.com/office/drawing/2014/main" id="{360B1D4E-0867-5144-2189-9863665EB70F}"/>
              </a:ext>
            </a:extLst>
          </p:cNvPr>
          <p:cNvPicPr>
            <a:picLocks noGrp="1" noChangeAspect="1"/>
          </p:cNvPicPr>
          <p:nvPr>
            <p:ph idx="1"/>
          </p:nvPr>
        </p:nvPicPr>
        <p:blipFill>
          <a:blip r:embed="rId2"/>
          <a:stretch>
            <a:fillRect/>
          </a:stretch>
        </p:blipFill>
        <p:spPr>
          <a:xfrm>
            <a:off x="1505956" y="2354239"/>
            <a:ext cx="8818451" cy="4254902"/>
          </a:xfrm>
          <a:prstGeom prst="rect">
            <a:avLst/>
          </a:prstGeom>
        </p:spPr>
      </p:pic>
    </p:spTree>
    <p:extLst>
      <p:ext uri="{BB962C8B-B14F-4D97-AF65-F5344CB8AC3E}">
        <p14:creationId xmlns:p14="http://schemas.microsoft.com/office/powerpoint/2010/main" val="2976715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8BACEA-7B57-7AA6-F980-83203F0E397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dirty="0">
                <a:solidFill>
                  <a:schemeClr val="tx1"/>
                </a:solidFill>
                <a:latin typeface="+mj-lt"/>
                <a:ea typeface="+mj-ea"/>
                <a:cs typeface="+mj-cs"/>
              </a:rPr>
              <a:t>3.2-Data Preprocessing</a:t>
            </a:r>
          </a:p>
        </p:txBody>
      </p:sp>
      <p:sp>
        <p:nvSpPr>
          <p:cNvPr id="4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hand holding a funnel over a computer&#10;&#10;Description automatically generated">
            <a:extLst>
              <a:ext uri="{FF2B5EF4-FFF2-40B4-BE49-F238E27FC236}">
                <a16:creationId xmlns:a16="http://schemas.microsoft.com/office/drawing/2014/main" id="{B936AF70-6144-FECA-E852-EC70DB2D4E42}"/>
              </a:ext>
            </a:extLst>
          </p:cNvPr>
          <p:cNvPicPr>
            <a:picLocks noChangeAspect="1"/>
          </p:cNvPicPr>
          <p:nvPr/>
        </p:nvPicPr>
        <p:blipFill>
          <a:blip r:embed="rId2"/>
          <a:srcRect l="6020" r="11194" b="1"/>
          <a:stretch/>
        </p:blipFill>
        <p:spPr>
          <a:xfrm>
            <a:off x="4991137" y="640080"/>
            <a:ext cx="6540934" cy="5550408"/>
          </a:xfrm>
          <a:prstGeom prst="rect">
            <a:avLst/>
          </a:prstGeom>
        </p:spPr>
      </p:pic>
    </p:spTree>
    <p:extLst>
      <p:ext uri="{BB962C8B-B14F-4D97-AF65-F5344CB8AC3E}">
        <p14:creationId xmlns:p14="http://schemas.microsoft.com/office/powerpoint/2010/main" val="145763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E0816CD4-0FDD-5AF7-BEA4-6996CEF3610F}"/>
              </a:ext>
            </a:extLst>
          </p:cNvPr>
          <p:cNvSpPr txBox="1">
            <a:spLocks noGrp="1"/>
          </p:cNvSpPr>
          <p:nvPr>
            <p:ph type="title"/>
          </p:nvPr>
        </p:nvSpPr>
        <p:spPr>
          <a:xfrm>
            <a:off x="-2486025" y="-206114"/>
            <a:ext cx="10534650" cy="817403"/>
          </a:xfrm>
          <a:prstGeom prst="rect">
            <a:avLst/>
          </a:prstGeom>
        </p:spPr>
        <p:txBody>
          <a:bodyPr vert="horz" lIns="91440" tIns="45720" rIns="91440" bIns="45720" rtlCol="0" anchor="b">
            <a:normAutofit/>
          </a:bodyPr>
          <a:lstStyle/>
          <a:p>
            <a:pPr indent="-228600" algn="ctr"/>
            <a:r>
              <a:rPr lang="en-US" sz="3600" kern="1200" dirty="0">
                <a:solidFill>
                  <a:schemeClr val="tx1"/>
                </a:solidFill>
                <a:latin typeface="+mj-lt"/>
                <a:ea typeface="+mj-ea"/>
                <a:cs typeface="+mj-cs"/>
              </a:rPr>
              <a:t>We deleted some columns</a:t>
            </a:r>
          </a:p>
        </p:txBody>
      </p:sp>
      <p:pic>
        <p:nvPicPr>
          <p:cNvPr id="6" name="Content Placeholder 5" descr="A screenshot of a computer&#10;&#10;Description automatically generated">
            <a:extLst>
              <a:ext uri="{FF2B5EF4-FFF2-40B4-BE49-F238E27FC236}">
                <a16:creationId xmlns:a16="http://schemas.microsoft.com/office/drawing/2014/main" id="{A4C939A2-65B0-98C5-B4F6-372E09CB9A85}"/>
              </a:ext>
            </a:extLst>
          </p:cNvPr>
          <p:cNvPicPr>
            <a:picLocks noGrp="1" noChangeAspect="1"/>
          </p:cNvPicPr>
          <p:nvPr>
            <p:ph idx="1"/>
          </p:nvPr>
        </p:nvPicPr>
        <p:blipFill>
          <a:blip r:embed="rId2"/>
          <a:stretch>
            <a:fillRect/>
          </a:stretch>
        </p:blipFill>
        <p:spPr>
          <a:xfrm>
            <a:off x="901152" y="2354239"/>
            <a:ext cx="10389695" cy="3948085"/>
          </a:xfrm>
          <a:prstGeom prst="rect">
            <a:avLst/>
          </a:prstGeom>
        </p:spPr>
      </p:pic>
      <p:sp>
        <p:nvSpPr>
          <p:cNvPr id="8" name="TextBox 7">
            <a:extLst>
              <a:ext uri="{FF2B5EF4-FFF2-40B4-BE49-F238E27FC236}">
                <a16:creationId xmlns:a16="http://schemas.microsoft.com/office/drawing/2014/main" id="{F4C505A6-9C7C-5DA4-EBB2-37D24B05D5B4}"/>
              </a:ext>
            </a:extLst>
          </p:cNvPr>
          <p:cNvSpPr txBox="1"/>
          <p:nvPr/>
        </p:nvSpPr>
        <p:spPr>
          <a:xfrm>
            <a:off x="1072602" y="621773"/>
            <a:ext cx="7343774" cy="369332"/>
          </a:xfrm>
          <a:prstGeom prst="rect">
            <a:avLst/>
          </a:prstGeom>
          <a:noFill/>
        </p:spPr>
        <p:txBody>
          <a:bodyPr wrap="square">
            <a:spAutoFit/>
          </a:bodyPr>
          <a:lstStyle/>
          <a:p>
            <a:pPr marL="0" algn="l" defTabSz="914400" eaLnBrk="1" latinLnBrk="0" hangingPunct="1"/>
            <a:r>
              <a:rPr lang="en-EG" dirty="0"/>
              <a:t>Not useful</a:t>
            </a:r>
            <a:r>
              <a:rPr lang="en-US" dirty="0"/>
              <a:t>: </a:t>
            </a:r>
            <a:r>
              <a:rPr lang="en-US" b="0" i="0" u="none" strike="noStrike" dirty="0">
                <a:solidFill>
                  <a:srgbClr val="000000"/>
                </a:solidFill>
                <a:effectLst/>
                <a:latin typeface="-webkit-standard"/>
              </a:rPr>
              <a:t>Unnamed: 0.1, Unnamed: 0</a:t>
            </a:r>
            <a:endParaRPr lang="en-EG" dirty="0"/>
          </a:p>
        </p:txBody>
      </p:sp>
      <p:sp>
        <p:nvSpPr>
          <p:cNvPr id="10" name="TextBox 9">
            <a:extLst>
              <a:ext uri="{FF2B5EF4-FFF2-40B4-BE49-F238E27FC236}">
                <a16:creationId xmlns:a16="http://schemas.microsoft.com/office/drawing/2014/main" id="{72D57CAD-D6EB-006F-48A0-85D54556CCC9}"/>
              </a:ext>
            </a:extLst>
          </p:cNvPr>
          <p:cNvSpPr txBox="1"/>
          <p:nvPr/>
        </p:nvSpPr>
        <p:spPr>
          <a:xfrm>
            <a:off x="1072602" y="978065"/>
            <a:ext cx="7343774" cy="369332"/>
          </a:xfrm>
          <a:prstGeom prst="rect">
            <a:avLst/>
          </a:prstGeom>
          <a:noFill/>
        </p:spPr>
        <p:txBody>
          <a:bodyPr wrap="square">
            <a:spAutoFit/>
          </a:bodyPr>
          <a:lstStyle/>
          <a:p>
            <a:pPr marL="0" algn="l" defTabSz="914400" eaLnBrk="1" latinLnBrk="0" hangingPunct="1"/>
            <a:r>
              <a:rPr lang="en-EG" dirty="0"/>
              <a:t>Not necessary at this stage</a:t>
            </a:r>
            <a:r>
              <a:rPr lang="ar-SA" dirty="0"/>
              <a:t> </a:t>
            </a:r>
            <a:r>
              <a:rPr lang="en-US" dirty="0"/>
              <a:t>:  Hashtags </a:t>
            </a:r>
            <a:r>
              <a:rPr lang="en-US" b="0" i="0" u="none" strike="noStrike" dirty="0">
                <a:solidFill>
                  <a:srgbClr val="000000"/>
                </a:solidFill>
                <a:effectLst/>
                <a:latin typeface="-webkit-standard"/>
              </a:rPr>
              <a:t>, </a:t>
            </a:r>
            <a:r>
              <a:rPr lang="en-US" dirty="0"/>
              <a:t>Day </a:t>
            </a:r>
            <a:r>
              <a:rPr lang="en-US" dirty="0">
                <a:solidFill>
                  <a:srgbClr val="000000"/>
                </a:solidFill>
                <a:latin typeface="-webkit-standard"/>
              </a:rPr>
              <a:t>, </a:t>
            </a:r>
            <a:r>
              <a:rPr lang="en-US" dirty="0"/>
              <a:t>Hour </a:t>
            </a:r>
            <a:r>
              <a:rPr lang="en-US" b="0" i="0" u="none" strike="noStrike" dirty="0">
                <a:solidFill>
                  <a:srgbClr val="000000"/>
                </a:solidFill>
                <a:effectLst/>
                <a:latin typeface="-webkit-standard"/>
              </a:rPr>
              <a:t>, </a:t>
            </a:r>
            <a:r>
              <a:rPr lang="en-US" dirty="0"/>
              <a:t>Sentiment</a:t>
            </a:r>
            <a:endParaRPr lang="en-EG" dirty="0"/>
          </a:p>
        </p:txBody>
      </p:sp>
    </p:spTree>
    <p:extLst>
      <p:ext uri="{BB962C8B-B14F-4D97-AF65-F5344CB8AC3E}">
        <p14:creationId xmlns:p14="http://schemas.microsoft.com/office/powerpoint/2010/main" val="3072172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7AB2DD6-4003-84D8-4483-FF592FBF26F2}"/>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1700" kern="1200" dirty="0">
                <a:solidFill>
                  <a:schemeClr val="tx1"/>
                </a:solidFill>
                <a:latin typeface="+mj-lt"/>
                <a:ea typeface="+mj-ea"/>
                <a:cs typeface="+mj-cs"/>
              </a:rPr>
              <a:t>We removed extra spaces from some columns: because these spaces lead to problems in analysis, such as counting duplicate values ​​or aggregation, where the value that contains an extra space is considered different from the original value.</a:t>
            </a:r>
          </a:p>
        </p:txBody>
      </p:sp>
      <p:pic>
        <p:nvPicPr>
          <p:cNvPr id="5" name="Content Placeholder 4" descr="A screenshot of a computer&#10;&#10;Description automatically generated">
            <a:extLst>
              <a:ext uri="{FF2B5EF4-FFF2-40B4-BE49-F238E27FC236}">
                <a16:creationId xmlns:a16="http://schemas.microsoft.com/office/drawing/2014/main" id="{8C7AF305-C3BD-55E4-1D73-2276E0C55BD0}"/>
              </a:ext>
            </a:extLst>
          </p:cNvPr>
          <p:cNvPicPr>
            <a:picLocks noGrp="1" noChangeAspect="1"/>
          </p:cNvPicPr>
          <p:nvPr>
            <p:ph idx="1"/>
          </p:nvPr>
        </p:nvPicPr>
        <p:blipFill>
          <a:blip r:embed="rId2"/>
          <a:stretch>
            <a:fillRect/>
          </a:stretch>
        </p:blipFill>
        <p:spPr>
          <a:xfrm>
            <a:off x="2371390" y="2354239"/>
            <a:ext cx="7449219" cy="3948085"/>
          </a:xfrm>
          <a:prstGeom prst="rect">
            <a:avLst/>
          </a:prstGeom>
        </p:spPr>
      </p:pic>
    </p:spTree>
    <p:extLst>
      <p:ext uri="{BB962C8B-B14F-4D97-AF65-F5344CB8AC3E}">
        <p14:creationId xmlns:p14="http://schemas.microsoft.com/office/powerpoint/2010/main" val="990235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6A66A6-D531-2F6F-E10F-F197ED2C4F0D}"/>
              </a:ext>
            </a:extLst>
          </p:cNvPr>
          <p:cNvSpPr>
            <a:spLocks noGrp="1"/>
          </p:cNvSpPr>
          <p:nvPr>
            <p:ph type="title"/>
          </p:nvPr>
        </p:nvSpPr>
        <p:spPr>
          <a:xfrm>
            <a:off x="828675" y="494414"/>
            <a:ext cx="10534650" cy="817403"/>
          </a:xfrm>
        </p:spPr>
        <p:txBody>
          <a:bodyPr vert="horz" lIns="91440" tIns="45720" rIns="91440" bIns="45720" rtlCol="0" anchor="b">
            <a:normAutofit/>
          </a:bodyPr>
          <a:lstStyle/>
          <a:p>
            <a:pPr marL="571500" indent="-571500" algn="ctr"/>
            <a:r>
              <a:rPr lang="en-US" sz="2500" b="1" i="0" u="none" strike="noStrike" kern="1200" dirty="0">
                <a:solidFill>
                  <a:schemeClr val="tx1"/>
                </a:solidFill>
                <a:effectLst/>
                <a:latin typeface="+mj-lt"/>
                <a:ea typeface="+mj-ea"/>
                <a:cs typeface="+mj-cs"/>
              </a:rPr>
              <a:t>Feature </a:t>
            </a:r>
            <a:r>
              <a:rPr lang="en-US" sz="2500" b="1" i="0" u="none" strike="noStrike" kern="1200" dirty="0" err="1">
                <a:solidFill>
                  <a:schemeClr val="tx1"/>
                </a:solidFill>
                <a:effectLst/>
                <a:latin typeface="+mj-lt"/>
                <a:ea typeface="+mj-ea"/>
                <a:cs typeface="+mj-cs"/>
              </a:rPr>
              <a:t>Enginering</a:t>
            </a:r>
            <a:br>
              <a:rPr lang="en-US" sz="2500" b="1" i="0" u="none" strike="noStrike" kern="1200" dirty="0">
                <a:solidFill>
                  <a:schemeClr val="tx1"/>
                </a:solidFill>
                <a:effectLst/>
                <a:latin typeface="+mj-lt"/>
                <a:ea typeface="+mj-ea"/>
                <a:cs typeface="+mj-cs"/>
              </a:rPr>
            </a:br>
            <a:endParaRPr lang="en-US" sz="2500" kern="1200" dirty="0">
              <a:solidFill>
                <a:schemeClr val="tx1"/>
              </a:solidFill>
              <a:latin typeface="+mj-lt"/>
              <a:ea typeface="+mj-ea"/>
              <a:cs typeface="+mj-cs"/>
            </a:endParaRPr>
          </a:p>
        </p:txBody>
      </p:sp>
      <p:pic>
        <p:nvPicPr>
          <p:cNvPr id="30" name="Picture 29" descr="A screenshot of a computer&#10;&#10;Description automatically generated">
            <a:extLst>
              <a:ext uri="{FF2B5EF4-FFF2-40B4-BE49-F238E27FC236}">
                <a16:creationId xmlns:a16="http://schemas.microsoft.com/office/drawing/2014/main" id="{2ED65751-4F14-2118-9B16-BF463667CB0F}"/>
              </a:ext>
            </a:extLst>
          </p:cNvPr>
          <p:cNvPicPr>
            <a:picLocks noChangeAspect="1"/>
          </p:cNvPicPr>
          <p:nvPr/>
        </p:nvPicPr>
        <p:blipFill>
          <a:blip r:embed="rId2"/>
          <a:stretch>
            <a:fillRect/>
          </a:stretch>
        </p:blipFill>
        <p:spPr>
          <a:xfrm>
            <a:off x="243521" y="2502980"/>
            <a:ext cx="9076057" cy="3948085"/>
          </a:xfrm>
          <a:prstGeom prst="rect">
            <a:avLst/>
          </a:prstGeom>
        </p:spPr>
      </p:pic>
      <p:pic>
        <p:nvPicPr>
          <p:cNvPr id="32" name="Picture 31" descr="A screenshot of a phone&#10;&#10;Description automatically generated">
            <a:extLst>
              <a:ext uri="{FF2B5EF4-FFF2-40B4-BE49-F238E27FC236}">
                <a16:creationId xmlns:a16="http://schemas.microsoft.com/office/drawing/2014/main" id="{DAC3BA8B-F64E-5C36-67EB-676C3CECF6C2}"/>
              </a:ext>
            </a:extLst>
          </p:cNvPr>
          <p:cNvPicPr>
            <a:picLocks noChangeAspect="1"/>
          </p:cNvPicPr>
          <p:nvPr/>
        </p:nvPicPr>
        <p:blipFill>
          <a:blip r:embed="rId3"/>
          <a:stretch>
            <a:fillRect/>
          </a:stretch>
        </p:blipFill>
        <p:spPr>
          <a:xfrm>
            <a:off x="10105390" y="1311817"/>
            <a:ext cx="1300797" cy="4364897"/>
          </a:xfrm>
          <a:prstGeom prst="rect">
            <a:avLst/>
          </a:prstGeom>
        </p:spPr>
      </p:pic>
      <p:cxnSp>
        <p:nvCxnSpPr>
          <p:cNvPr id="33" name="Straight Arrow Connector 32">
            <a:extLst>
              <a:ext uri="{FF2B5EF4-FFF2-40B4-BE49-F238E27FC236}">
                <a16:creationId xmlns:a16="http://schemas.microsoft.com/office/drawing/2014/main" id="{3DF51A7C-BBE2-573C-0357-A9C493126BDC}"/>
              </a:ext>
            </a:extLst>
          </p:cNvPr>
          <p:cNvCxnSpPr>
            <a:cxnSpLocks/>
          </p:cNvCxnSpPr>
          <p:nvPr/>
        </p:nvCxnSpPr>
        <p:spPr>
          <a:xfrm flipV="1">
            <a:off x="9086850" y="3429000"/>
            <a:ext cx="1018540" cy="6429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3165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5CB1462-5B84-C0A2-2DD2-4BC05CEE3627}"/>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5ED2D7C-7177-DA86-E38B-615318E08E17}"/>
              </a:ext>
            </a:extLst>
          </p:cNvPr>
          <p:cNvSpPr>
            <a:spLocks noGrp="1"/>
          </p:cNvSpPr>
          <p:nvPr>
            <p:ph type="title"/>
          </p:nvPr>
        </p:nvSpPr>
        <p:spPr>
          <a:xfrm>
            <a:off x="828675" y="494414"/>
            <a:ext cx="10534650" cy="817403"/>
          </a:xfrm>
        </p:spPr>
        <p:txBody>
          <a:bodyPr vert="horz" lIns="91440" tIns="45720" rIns="91440" bIns="45720" rtlCol="0" anchor="b">
            <a:normAutofit/>
          </a:bodyPr>
          <a:lstStyle/>
          <a:p>
            <a:pPr marL="571500" indent="-571500" algn="ctr"/>
            <a:r>
              <a:rPr lang="en-US" sz="2500" b="1" i="0" u="none" strike="noStrike" kern="1200" dirty="0">
                <a:solidFill>
                  <a:schemeClr val="tx1"/>
                </a:solidFill>
                <a:effectLst/>
                <a:latin typeface="+mj-lt"/>
                <a:ea typeface="+mj-ea"/>
                <a:cs typeface="+mj-cs"/>
              </a:rPr>
              <a:t>Feature </a:t>
            </a:r>
            <a:r>
              <a:rPr lang="en-US" sz="2500" b="1" i="0" u="none" strike="noStrike" kern="1200">
                <a:solidFill>
                  <a:schemeClr val="tx1"/>
                </a:solidFill>
                <a:effectLst/>
                <a:latin typeface="+mj-lt"/>
                <a:ea typeface="+mj-ea"/>
                <a:cs typeface="+mj-cs"/>
              </a:rPr>
              <a:t>Enginering</a:t>
            </a:r>
            <a:br>
              <a:rPr lang="en-US" sz="2500" b="1" i="0" u="none" strike="noStrike" kern="1200" dirty="0">
                <a:solidFill>
                  <a:schemeClr val="tx1"/>
                </a:solidFill>
                <a:effectLst/>
                <a:latin typeface="+mj-lt"/>
                <a:ea typeface="+mj-ea"/>
                <a:cs typeface="+mj-cs"/>
              </a:rPr>
            </a:br>
            <a:endParaRPr lang="en-US" sz="2500" kern="1200" dirty="0">
              <a:solidFill>
                <a:schemeClr val="tx1"/>
              </a:solidFill>
              <a:latin typeface="+mj-lt"/>
              <a:ea typeface="+mj-ea"/>
              <a:cs typeface="+mj-cs"/>
            </a:endParaRPr>
          </a:p>
        </p:txBody>
      </p:sp>
      <p:pic>
        <p:nvPicPr>
          <p:cNvPr id="7" name="Content Placeholder 6" descr="A screenshot of a computer&#10;&#10;Description automatically generated">
            <a:extLst>
              <a:ext uri="{FF2B5EF4-FFF2-40B4-BE49-F238E27FC236}">
                <a16:creationId xmlns:a16="http://schemas.microsoft.com/office/drawing/2014/main" id="{3079DFE9-425A-856B-159E-B17586F35F66}"/>
              </a:ext>
            </a:extLst>
          </p:cNvPr>
          <p:cNvPicPr>
            <a:picLocks noGrp="1" noChangeAspect="1"/>
          </p:cNvPicPr>
          <p:nvPr>
            <p:ph idx="1"/>
          </p:nvPr>
        </p:nvPicPr>
        <p:blipFill>
          <a:blip r:embed="rId2"/>
          <a:stretch>
            <a:fillRect/>
          </a:stretch>
        </p:blipFill>
        <p:spPr>
          <a:xfrm>
            <a:off x="257175" y="1806231"/>
            <a:ext cx="8145455" cy="4836815"/>
          </a:xfrm>
        </p:spPr>
      </p:pic>
      <p:pic>
        <p:nvPicPr>
          <p:cNvPr id="9" name="Picture 8" descr="A screenshot of a phone&#10;&#10;Description automatically generated">
            <a:extLst>
              <a:ext uri="{FF2B5EF4-FFF2-40B4-BE49-F238E27FC236}">
                <a16:creationId xmlns:a16="http://schemas.microsoft.com/office/drawing/2014/main" id="{87990027-2572-8B68-40F8-9645F2AD424C}"/>
              </a:ext>
            </a:extLst>
          </p:cNvPr>
          <p:cNvPicPr>
            <a:picLocks noChangeAspect="1"/>
          </p:cNvPicPr>
          <p:nvPr/>
        </p:nvPicPr>
        <p:blipFill>
          <a:blip r:embed="rId3"/>
          <a:stretch>
            <a:fillRect/>
          </a:stretch>
        </p:blipFill>
        <p:spPr>
          <a:xfrm>
            <a:off x="9640090" y="1513398"/>
            <a:ext cx="1046960" cy="4391416"/>
          </a:xfrm>
          <a:prstGeom prst="rect">
            <a:avLst/>
          </a:prstGeom>
        </p:spPr>
      </p:pic>
      <p:cxnSp>
        <p:nvCxnSpPr>
          <p:cNvPr id="11" name="Straight Arrow Connector 10">
            <a:extLst>
              <a:ext uri="{FF2B5EF4-FFF2-40B4-BE49-F238E27FC236}">
                <a16:creationId xmlns:a16="http://schemas.microsoft.com/office/drawing/2014/main" id="{8592321E-BA47-EC99-F43E-6224772D751E}"/>
              </a:ext>
            </a:extLst>
          </p:cNvPr>
          <p:cNvCxnSpPr/>
          <p:nvPr/>
        </p:nvCxnSpPr>
        <p:spPr>
          <a:xfrm flipV="1">
            <a:off x="7600950" y="3257550"/>
            <a:ext cx="2028825" cy="20859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511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D9C77AA-A2A9-4F96-D971-DD582818905E}"/>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500" b="1" i="0" u="none" strike="noStrike" kern="1200" dirty="0">
                <a:solidFill>
                  <a:schemeClr val="tx1"/>
                </a:solidFill>
                <a:effectLst/>
                <a:latin typeface="+mj-lt"/>
                <a:ea typeface="+mj-ea"/>
                <a:cs typeface="+mj-cs"/>
              </a:rPr>
              <a:t>Feature </a:t>
            </a:r>
            <a:r>
              <a:rPr lang="en-US" sz="2500" b="1" i="0" u="none" strike="noStrike" kern="1200" dirty="0" err="1">
                <a:solidFill>
                  <a:schemeClr val="tx1"/>
                </a:solidFill>
                <a:effectLst/>
                <a:latin typeface="+mj-lt"/>
                <a:ea typeface="+mj-ea"/>
                <a:cs typeface="+mj-cs"/>
              </a:rPr>
              <a:t>Enginering</a:t>
            </a:r>
            <a:br>
              <a:rPr lang="en-US" sz="2500" b="1" i="0" u="none" strike="noStrike" kern="1200" dirty="0">
                <a:solidFill>
                  <a:schemeClr val="tx1"/>
                </a:solidFill>
                <a:effectLst/>
                <a:latin typeface="+mj-lt"/>
                <a:ea typeface="+mj-ea"/>
                <a:cs typeface="+mj-cs"/>
              </a:rPr>
            </a:br>
            <a:endParaRPr lang="en-US" sz="2500" kern="1200" dirty="0">
              <a:solidFill>
                <a:schemeClr val="tx1"/>
              </a:solidFill>
              <a:latin typeface="+mj-lt"/>
              <a:ea typeface="+mj-ea"/>
              <a:cs typeface="+mj-cs"/>
            </a:endParaRPr>
          </a:p>
        </p:txBody>
      </p:sp>
      <p:pic>
        <p:nvPicPr>
          <p:cNvPr id="21" name="Content Placeholder 20" descr="A screenshot of a computer&#10;&#10;Description automatically generated">
            <a:extLst>
              <a:ext uri="{FF2B5EF4-FFF2-40B4-BE49-F238E27FC236}">
                <a16:creationId xmlns:a16="http://schemas.microsoft.com/office/drawing/2014/main" id="{597F2FE6-5BF9-EEB4-4EDC-E45DB0319105}"/>
              </a:ext>
            </a:extLst>
          </p:cNvPr>
          <p:cNvPicPr>
            <a:picLocks noGrp="1" noChangeAspect="1"/>
          </p:cNvPicPr>
          <p:nvPr>
            <p:ph idx="1"/>
          </p:nvPr>
        </p:nvPicPr>
        <p:blipFill>
          <a:blip r:embed="rId2"/>
          <a:stretch>
            <a:fillRect/>
          </a:stretch>
        </p:blipFill>
        <p:spPr>
          <a:xfrm>
            <a:off x="233845" y="2062554"/>
            <a:ext cx="7386155" cy="4641971"/>
          </a:xfrm>
        </p:spPr>
      </p:pic>
      <p:pic>
        <p:nvPicPr>
          <p:cNvPr id="25" name="Picture 24" descr="A screenshot of a phone&#10;&#10;Description automatically generated">
            <a:extLst>
              <a:ext uri="{FF2B5EF4-FFF2-40B4-BE49-F238E27FC236}">
                <a16:creationId xmlns:a16="http://schemas.microsoft.com/office/drawing/2014/main" id="{635D1739-7E8F-D2FA-4850-3AEFE7591A8F}"/>
              </a:ext>
            </a:extLst>
          </p:cNvPr>
          <p:cNvPicPr>
            <a:picLocks noChangeAspect="1"/>
          </p:cNvPicPr>
          <p:nvPr/>
        </p:nvPicPr>
        <p:blipFill>
          <a:blip r:embed="rId3"/>
          <a:stretch>
            <a:fillRect/>
          </a:stretch>
        </p:blipFill>
        <p:spPr>
          <a:xfrm>
            <a:off x="9347200" y="2062554"/>
            <a:ext cx="1662641" cy="4047439"/>
          </a:xfrm>
          <a:prstGeom prst="rect">
            <a:avLst/>
          </a:prstGeom>
        </p:spPr>
      </p:pic>
      <p:cxnSp>
        <p:nvCxnSpPr>
          <p:cNvPr id="26" name="Straight Arrow Connector 25">
            <a:extLst>
              <a:ext uri="{FF2B5EF4-FFF2-40B4-BE49-F238E27FC236}">
                <a16:creationId xmlns:a16="http://schemas.microsoft.com/office/drawing/2014/main" id="{7048F6E5-D561-3A3C-75AB-6625FC702461}"/>
              </a:ext>
            </a:extLst>
          </p:cNvPr>
          <p:cNvCxnSpPr>
            <a:cxnSpLocks/>
          </p:cNvCxnSpPr>
          <p:nvPr/>
        </p:nvCxnSpPr>
        <p:spPr>
          <a:xfrm flipV="1">
            <a:off x="7620000" y="3843867"/>
            <a:ext cx="1727200" cy="1388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6906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7CECEA-A90B-4CD6-87E3-BA88B3DF96CE}"/>
              </a:ext>
            </a:extLst>
          </p:cNvPr>
          <p:cNvSpPr>
            <a:spLocks noGrp="1"/>
          </p:cNvSpPr>
          <p:nvPr>
            <p:ph type="title"/>
          </p:nvPr>
        </p:nvSpPr>
        <p:spPr>
          <a:xfrm>
            <a:off x="370385" y="3102504"/>
            <a:ext cx="5205662" cy="1122024"/>
          </a:xfrm>
        </p:spPr>
        <p:txBody>
          <a:bodyPr vert="horz" lIns="91440" tIns="45720" rIns="91440" bIns="45720" rtlCol="0" anchor="b">
            <a:normAutofit/>
          </a:bodyPr>
          <a:lstStyle/>
          <a:p>
            <a:r>
              <a:rPr lang="en-US" sz="5000" b="1" dirty="0"/>
              <a:t>3.3 Visualization</a:t>
            </a:r>
          </a:p>
        </p:txBody>
      </p:sp>
      <p:sp>
        <p:nvSpPr>
          <p:cNvPr id="3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close-up of a chart&#10;&#10;Description automatically generated">
            <a:extLst>
              <a:ext uri="{FF2B5EF4-FFF2-40B4-BE49-F238E27FC236}">
                <a16:creationId xmlns:a16="http://schemas.microsoft.com/office/drawing/2014/main" id="{CE33A6EB-759A-4AFA-10E8-2951F70E3B2A}"/>
              </a:ext>
            </a:extLst>
          </p:cNvPr>
          <p:cNvPicPr>
            <a:picLocks noChangeAspect="1"/>
          </p:cNvPicPr>
          <p:nvPr/>
        </p:nvPicPr>
        <p:blipFill>
          <a:blip r:embed="rId2"/>
          <a:srcRect l="20627" r="790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5545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BE3AFE1-4E10-8EAC-2099-40C91A15D13F}"/>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500" kern="1200" dirty="0">
                <a:solidFill>
                  <a:schemeClr val="tx1"/>
                </a:solidFill>
                <a:latin typeface="+mj-lt"/>
                <a:ea typeface="+mj-ea"/>
                <a:cs typeface="+mj-cs"/>
              </a:rPr>
              <a:t>"The texts were analyzed using VADER to determine sentiment: positive, negative, or neutral. Most were neutral, with some positive and negative texts."</a:t>
            </a:r>
          </a:p>
        </p:txBody>
      </p:sp>
      <p:pic>
        <p:nvPicPr>
          <p:cNvPr id="9" name="Content Placeholder 8" descr="A screenshot of a computer&#10;&#10;Description automatically generated">
            <a:extLst>
              <a:ext uri="{FF2B5EF4-FFF2-40B4-BE49-F238E27FC236}">
                <a16:creationId xmlns:a16="http://schemas.microsoft.com/office/drawing/2014/main" id="{FE7F06C9-BEAA-1A16-AE2D-CF9F9D4AD731}"/>
              </a:ext>
            </a:extLst>
          </p:cNvPr>
          <p:cNvPicPr>
            <a:picLocks noGrp="1" noChangeAspect="1"/>
          </p:cNvPicPr>
          <p:nvPr>
            <p:ph idx="1"/>
          </p:nvPr>
        </p:nvPicPr>
        <p:blipFill>
          <a:blip r:embed="rId2"/>
          <a:stretch>
            <a:fillRect/>
          </a:stretch>
        </p:blipFill>
        <p:spPr>
          <a:xfrm>
            <a:off x="2262906" y="2354239"/>
            <a:ext cx="7666187" cy="3948085"/>
          </a:xfrm>
          <a:prstGeom prst="rect">
            <a:avLst/>
          </a:prstGeom>
        </p:spPr>
      </p:pic>
      <p:sp>
        <p:nvSpPr>
          <p:cNvPr id="13" name="TextBox 12">
            <a:extLst>
              <a:ext uri="{FF2B5EF4-FFF2-40B4-BE49-F238E27FC236}">
                <a16:creationId xmlns:a16="http://schemas.microsoft.com/office/drawing/2014/main" id="{763F1B91-9AB4-1FC4-4854-C36E7C04D947}"/>
              </a:ext>
            </a:extLst>
          </p:cNvPr>
          <p:cNvSpPr txBox="1"/>
          <p:nvPr/>
        </p:nvSpPr>
        <p:spPr>
          <a:xfrm>
            <a:off x="1318532" y="1436899"/>
            <a:ext cx="8071718" cy="369332"/>
          </a:xfrm>
          <a:prstGeom prst="rect">
            <a:avLst/>
          </a:prstGeom>
          <a:noFill/>
        </p:spPr>
        <p:txBody>
          <a:bodyPr wrap="square">
            <a:spAutoFit/>
          </a:bodyPr>
          <a:lstStyle/>
          <a:p>
            <a:pPr marL="0" algn="r" defTabSz="914400" rtl="1" eaLnBrk="1" latinLnBrk="0" hangingPunct="1"/>
            <a:r>
              <a:rPr lang="en-EG" dirty="0"/>
              <a:t>"</a:t>
            </a:r>
            <a:r>
              <a:rPr lang="en-EG" dirty="0">
                <a:solidFill>
                  <a:schemeClr val="tx2">
                    <a:lumMod val="90000"/>
                    <a:lumOff val="10000"/>
                  </a:schemeClr>
                </a:solidFill>
              </a:rPr>
              <a:t>positive</a:t>
            </a:r>
            <a:r>
              <a:rPr lang="en-EG" dirty="0"/>
              <a:t>" (≥ 0.05), "</a:t>
            </a:r>
            <a:r>
              <a:rPr lang="en-EG" dirty="0">
                <a:solidFill>
                  <a:srgbClr val="FF0000"/>
                </a:solidFill>
              </a:rPr>
              <a:t>negative</a:t>
            </a:r>
            <a:r>
              <a:rPr lang="en-EG" dirty="0"/>
              <a:t>" (≤ -0.05), or "</a:t>
            </a:r>
            <a:r>
              <a:rPr lang="en-EG" dirty="0">
                <a:solidFill>
                  <a:schemeClr val="tx2">
                    <a:lumMod val="50000"/>
                    <a:lumOff val="50000"/>
                  </a:schemeClr>
                </a:solidFill>
              </a:rPr>
              <a:t>neutral</a:t>
            </a:r>
            <a:r>
              <a:rPr lang="en-EG" dirty="0"/>
              <a:t>" (otherwise)</a:t>
            </a:r>
          </a:p>
        </p:txBody>
      </p:sp>
    </p:spTree>
    <p:extLst>
      <p:ext uri="{BB962C8B-B14F-4D97-AF65-F5344CB8AC3E}">
        <p14:creationId xmlns:p14="http://schemas.microsoft.com/office/powerpoint/2010/main" val="2258196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5FA0DCB-80A3-8852-E30F-F38D28B68C1C}"/>
              </a:ext>
            </a:extLst>
          </p:cNvPr>
          <p:cNvSpPr txBox="1"/>
          <p:nvPr/>
        </p:nvSpPr>
        <p:spPr>
          <a:xfrm>
            <a:off x="212272" y="1730829"/>
            <a:ext cx="4083504" cy="4371859"/>
          </a:xfrm>
          <a:prstGeom prst="rect">
            <a:avLst/>
          </a:prstGeom>
        </p:spPr>
        <p:txBody>
          <a:bodyPr vert="horz" lIns="91440" tIns="45720" rIns="91440" bIns="45720" rtlCol="0">
            <a:normAutofit/>
          </a:bodyPr>
          <a:lstStyle/>
          <a:p>
            <a:pPr marL="0" indent="-228600">
              <a:lnSpc>
                <a:spcPct val="90000"/>
              </a:lnSpc>
              <a:spcAft>
                <a:spcPts val="600"/>
              </a:spcAft>
              <a:buFont typeface="Arial" panose="020B0604020202020204" pitchFamily="34" charset="0"/>
              <a:buChar char="•"/>
            </a:pPr>
            <a:r>
              <a:rPr lang="en-US" sz="2000" dirty="0"/>
              <a:t>“The sentiment distribution shows that 47.81% of the texts were positive, while 31.28% were neutral, and 20.90% were negative. This means that most of the texts tend to be positive, but there is a significant proportion of texts with neutral and negative sentiments, highlighting the diversity of sentiments in the data.”</a:t>
            </a:r>
          </a:p>
        </p:txBody>
      </p:sp>
      <p:pic>
        <p:nvPicPr>
          <p:cNvPr id="5" name="Content Placeholder 4" descr="A screenshot of a computer&#10;&#10;Description automatically generated">
            <a:extLst>
              <a:ext uri="{FF2B5EF4-FFF2-40B4-BE49-F238E27FC236}">
                <a16:creationId xmlns:a16="http://schemas.microsoft.com/office/drawing/2014/main" id="{49D34097-7E6B-9948-AA4E-DBCAAECE3A49}"/>
              </a:ext>
            </a:extLst>
          </p:cNvPr>
          <p:cNvPicPr>
            <a:picLocks noChangeAspect="1"/>
          </p:cNvPicPr>
          <p:nvPr/>
        </p:nvPicPr>
        <p:blipFill>
          <a:blip r:embed="rId2"/>
          <a:srcRect t="7220" r="-1" b="-1"/>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Tree>
    <p:extLst>
      <p:ext uri="{BB962C8B-B14F-4D97-AF65-F5344CB8AC3E}">
        <p14:creationId xmlns:p14="http://schemas.microsoft.com/office/powerpoint/2010/main" val="2832087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lights coming out of a computer screen&#10;&#10;Description automatically generated with medium confidence">
            <a:extLst>
              <a:ext uri="{FF2B5EF4-FFF2-40B4-BE49-F238E27FC236}">
                <a16:creationId xmlns:a16="http://schemas.microsoft.com/office/drawing/2014/main" id="{42154530-BACE-317B-8CA9-FEC88BF28D64}"/>
              </a:ext>
            </a:extLst>
          </p:cNvPr>
          <p:cNvPicPr>
            <a:picLocks noChangeAspect="1"/>
          </p:cNvPicPr>
          <p:nvPr/>
        </p:nvPicPr>
        <p:blipFill>
          <a:blip r:embed="rId2">
            <a:alphaModFix amt="35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763DCFA7-2403-DE46-B013-8341D1A8BE67}"/>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Team member</a:t>
            </a:r>
            <a:endParaRPr lang="en-EG" sz="8000">
              <a:ln w="22225">
                <a:solidFill>
                  <a:srgbClr val="FFFFFF"/>
                </a:solidFill>
              </a:ln>
              <a:noFill/>
            </a:endParaRPr>
          </a:p>
        </p:txBody>
      </p:sp>
      <p:cxnSp>
        <p:nvCxnSpPr>
          <p:cNvPr id="29" name="Straight Connector 28">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3191BE0-4029-9191-56B7-7F150BA67D61}"/>
              </a:ext>
            </a:extLst>
          </p:cNvPr>
          <p:cNvSpPr>
            <a:spLocks noGrp="1"/>
          </p:cNvSpPr>
          <p:nvPr>
            <p:ph idx="1"/>
          </p:nvPr>
        </p:nvSpPr>
        <p:spPr>
          <a:xfrm>
            <a:off x="7534641" y="1065862"/>
            <a:ext cx="3860002" cy="4726276"/>
          </a:xfrm>
        </p:spPr>
        <p:txBody>
          <a:bodyPr anchor="ctr">
            <a:normAutofit/>
          </a:bodyPr>
          <a:lstStyle/>
          <a:p>
            <a:r>
              <a:rPr lang="en-EG" sz="2000">
                <a:solidFill>
                  <a:srgbClr val="FFFFFF"/>
                </a:solidFill>
              </a:rPr>
              <a:t>Eslam mohamed </a:t>
            </a:r>
          </a:p>
          <a:p>
            <a:r>
              <a:rPr lang="en-EG" sz="2000">
                <a:solidFill>
                  <a:srgbClr val="FFFFFF"/>
                </a:solidFill>
              </a:rPr>
              <a:t>Mohamed adel </a:t>
            </a:r>
            <a:endParaRPr lang="en-EG" sz="2000" dirty="0">
              <a:solidFill>
                <a:srgbClr val="FFFFFF"/>
              </a:solidFill>
            </a:endParaRPr>
          </a:p>
        </p:txBody>
      </p:sp>
    </p:spTree>
    <p:extLst>
      <p:ext uri="{BB962C8B-B14F-4D97-AF65-F5344CB8AC3E}">
        <p14:creationId xmlns:p14="http://schemas.microsoft.com/office/powerpoint/2010/main" val="8323002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40D07D6-DC74-F686-124D-C5E8894A4B7D}"/>
              </a:ext>
            </a:extLst>
          </p:cNvPr>
          <p:cNvSpPr>
            <a:spLocks noGrp="1"/>
          </p:cNvSpPr>
          <p:nvPr>
            <p:ph type="title"/>
          </p:nvPr>
        </p:nvSpPr>
        <p:spPr>
          <a:xfrm>
            <a:off x="773408" y="2645228"/>
            <a:ext cx="4272121" cy="2220685"/>
          </a:xfrm>
        </p:spPr>
        <p:txBody>
          <a:bodyPr vert="horz" lIns="91440" tIns="45720" rIns="91440" bIns="45720" rtlCol="0" anchor="b">
            <a:normAutofit/>
          </a:bodyPr>
          <a:lstStyle/>
          <a:p>
            <a:pPr marL="342900" indent="-342900" algn="ctr">
              <a:buFont typeface="Arial" panose="020B0604020202020204" pitchFamily="34" charset="0"/>
              <a:buChar char="•"/>
            </a:pPr>
            <a:r>
              <a:rPr lang="en-US" sz="2100" kern="1200" dirty="0">
                <a:solidFill>
                  <a:schemeClr val="tx1"/>
                </a:solidFill>
                <a:latin typeface="+mj-lt"/>
                <a:ea typeface="+mj-ea"/>
                <a:cs typeface="+mj-cs"/>
              </a:rPr>
              <a:t>We see a significant increase in data during 2023, with neutral sentiment being the most frequent, followed by positive and then negative. There is also a gradual increase in data since 2020 compared to previous years.”</a:t>
            </a:r>
          </a:p>
        </p:txBody>
      </p:sp>
      <p:pic>
        <p:nvPicPr>
          <p:cNvPr id="7" name="Picture 6" descr="A screen shot of a graph&#10;&#10;Description automatically generated">
            <a:extLst>
              <a:ext uri="{FF2B5EF4-FFF2-40B4-BE49-F238E27FC236}">
                <a16:creationId xmlns:a16="http://schemas.microsoft.com/office/drawing/2014/main" id="{0A83A6FF-B6AB-51F3-5EC4-8C558B78BB40}"/>
              </a:ext>
            </a:extLst>
          </p:cNvPr>
          <p:cNvPicPr>
            <a:picLocks noChangeAspect="1"/>
          </p:cNvPicPr>
          <p:nvPr/>
        </p:nvPicPr>
        <p:blipFill>
          <a:blip r:embed="rId2"/>
          <a:srcRect t="2726" r="-2" b="-2"/>
          <a:stretch/>
        </p:blipFill>
        <p:spPr>
          <a:xfrm>
            <a:off x="5569180" y="1318847"/>
            <a:ext cx="5708649" cy="4220305"/>
          </a:xfrm>
          <a:prstGeom prst="rect">
            <a:avLst/>
          </a:prstGeom>
        </p:spPr>
      </p:pic>
    </p:spTree>
    <p:extLst>
      <p:ext uri="{BB962C8B-B14F-4D97-AF65-F5344CB8AC3E}">
        <p14:creationId xmlns:p14="http://schemas.microsoft.com/office/powerpoint/2010/main" val="203455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69F886B-F5FC-8BDF-81E5-4933BC013E90}"/>
              </a:ext>
            </a:extLst>
          </p:cNvPr>
          <p:cNvSpPr>
            <a:spLocks noGrp="1"/>
          </p:cNvSpPr>
          <p:nvPr>
            <p:ph type="title"/>
          </p:nvPr>
        </p:nvSpPr>
        <p:spPr>
          <a:xfrm>
            <a:off x="670517" y="2016432"/>
            <a:ext cx="4211726" cy="2795160"/>
          </a:xfrm>
        </p:spPr>
        <p:txBody>
          <a:bodyPr vert="horz" lIns="91440" tIns="45720" rIns="91440" bIns="45720" rtlCol="0" anchor="b">
            <a:normAutofit/>
          </a:bodyPr>
          <a:lstStyle/>
          <a:p>
            <a:pPr marL="342900" indent="-342900" algn="ctr">
              <a:buFont typeface="Arial" panose="020B0604020202020204" pitchFamily="34" charset="0"/>
              <a:buChar char="•"/>
            </a:pPr>
            <a:r>
              <a:rPr lang="en-US" sz="2100" kern="1200" dirty="0">
                <a:solidFill>
                  <a:schemeClr val="tx1"/>
                </a:solidFill>
                <a:latin typeface="+mj-lt"/>
                <a:ea typeface="+mj-ea"/>
                <a:cs typeface="+mj-cs"/>
              </a:rPr>
              <a:t>The chart shows the distribution of sentiment over the months. Neutral and positive sentiments are more frequent in January, September and August, while negative sentiments are more prominent in March and September.</a:t>
            </a:r>
          </a:p>
        </p:txBody>
      </p:sp>
      <p:pic>
        <p:nvPicPr>
          <p:cNvPr id="5" name="Content Placeholder 4" descr="A graph with text and numbers&#10;&#10;Description automatically generated with medium confidence">
            <a:extLst>
              <a:ext uri="{FF2B5EF4-FFF2-40B4-BE49-F238E27FC236}">
                <a16:creationId xmlns:a16="http://schemas.microsoft.com/office/drawing/2014/main" id="{546A804F-B1B6-6DDF-4ABA-9CC2637A0D55}"/>
              </a:ext>
            </a:extLst>
          </p:cNvPr>
          <p:cNvPicPr>
            <a:picLocks noGrp="1" noChangeAspect="1"/>
          </p:cNvPicPr>
          <p:nvPr>
            <p:ph idx="1"/>
          </p:nvPr>
        </p:nvPicPr>
        <p:blipFill>
          <a:blip r:embed="rId2"/>
          <a:stretch>
            <a:fillRect/>
          </a:stretch>
        </p:blipFill>
        <p:spPr>
          <a:xfrm>
            <a:off x="5895751" y="1244727"/>
            <a:ext cx="5708649" cy="4338571"/>
          </a:xfrm>
          <a:prstGeom prst="rect">
            <a:avLst/>
          </a:prstGeom>
        </p:spPr>
      </p:pic>
    </p:spTree>
    <p:extLst>
      <p:ext uri="{BB962C8B-B14F-4D97-AF65-F5344CB8AC3E}">
        <p14:creationId xmlns:p14="http://schemas.microsoft.com/office/powerpoint/2010/main" val="1688443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03DEA31-5C12-66E6-BF62-368CBE1969E2}"/>
              </a:ext>
            </a:extLst>
          </p:cNvPr>
          <p:cNvSpPr>
            <a:spLocks noGrp="1"/>
          </p:cNvSpPr>
          <p:nvPr>
            <p:ph type="title"/>
          </p:nvPr>
        </p:nvSpPr>
        <p:spPr>
          <a:xfrm>
            <a:off x="670517" y="1775866"/>
            <a:ext cx="4130083" cy="2795160"/>
          </a:xfrm>
        </p:spPr>
        <p:txBody>
          <a:bodyPr vert="horz" lIns="91440" tIns="45720" rIns="91440" bIns="45720" rtlCol="0" anchor="b">
            <a:normAutofit/>
          </a:bodyPr>
          <a:lstStyle/>
          <a:p>
            <a:pPr marL="342900" indent="-342900" algn="ctr">
              <a:buFont typeface="Arial" panose="020B0604020202020204" pitchFamily="34" charset="0"/>
              <a:buChar char="•"/>
            </a:pPr>
            <a:r>
              <a:rPr lang="en-US" sz="2400" kern="1200" dirty="0">
                <a:solidFill>
                  <a:schemeClr val="tx1"/>
                </a:solidFill>
                <a:latin typeface="+mj-lt"/>
                <a:ea typeface="+mj-ea"/>
                <a:cs typeface="+mj-cs"/>
              </a:rPr>
              <a:t>Positive and neutral emotions are more frequent on Sunday and Friday, while negative emotions are less frequent and show a slight increase on Tuesday and Thursday.”</a:t>
            </a:r>
          </a:p>
        </p:txBody>
      </p:sp>
      <p:pic>
        <p:nvPicPr>
          <p:cNvPr id="5" name="Content Placeholder 4" descr="A graph with numbers and text&#10;&#10;Description automatically generated with medium confidence">
            <a:extLst>
              <a:ext uri="{FF2B5EF4-FFF2-40B4-BE49-F238E27FC236}">
                <a16:creationId xmlns:a16="http://schemas.microsoft.com/office/drawing/2014/main" id="{ACE78497-5733-C7B8-B232-D9FB264964AC}"/>
              </a:ext>
            </a:extLst>
          </p:cNvPr>
          <p:cNvPicPr>
            <a:picLocks noGrp="1" noChangeAspect="1"/>
          </p:cNvPicPr>
          <p:nvPr>
            <p:ph idx="1"/>
          </p:nvPr>
        </p:nvPicPr>
        <p:blipFill>
          <a:blip r:embed="rId2"/>
          <a:stretch>
            <a:fillRect/>
          </a:stretch>
        </p:blipFill>
        <p:spPr>
          <a:xfrm>
            <a:off x="5895751" y="1244727"/>
            <a:ext cx="5708649" cy="4338571"/>
          </a:xfrm>
          <a:prstGeom prst="rect">
            <a:avLst/>
          </a:prstGeom>
        </p:spPr>
      </p:pic>
    </p:spTree>
    <p:extLst>
      <p:ext uri="{BB962C8B-B14F-4D97-AF65-F5344CB8AC3E}">
        <p14:creationId xmlns:p14="http://schemas.microsoft.com/office/powerpoint/2010/main" val="2939922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0990760-0F08-222D-4B85-C01099457720}"/>
              </a:ext>
            </a:extLst>
          </p:cNvPr>
          <p:cNvSpPr>
            <a:spLocks noGrp="1"/>
          </p:cNvSpPr>
          <p:nvPr>
            <p:ph type="title"/>
          </p:nvPr>
        </p:nvSpPr>
        <p:spPr>
          <a:xfrm>
            <a:off x="773408" y="2318657"/>
            <a:ext cx="4534743" cy="2008413"/>
          </a:xfrm>
        </p:spPr>
        <p:txBody>
          <a:bodyPr vert="horz" lIns="91440" tIns="45720" rIns="91440" bIns="45720" rtlCol="0" anchor="b">
            <a:normAutofit/>
          </a:bodyPr>
          <a:lstStyle/>
          <a:p>
            <a:pPr marL="342900" indent="-342900" algn="ctr">
              <a:buFont typeface="Arial" panose="020B0604020202020204" pitchFamily="34" charset="0"/>
              <a:buChar char="•"/>
            </a:pPr>
            <a:r>
              <a:rPr lang="en-US" sz="2400" kern="1200" dirty="0">
                <a:solidFill>
                  <a:schemeClr val="tx1"/>
                </a:solidFill>
                <a:latin typeface="+mj-lt"/>
                <a:ea typeface="+mj-ea"/>
                <a:cs typeface="+mj-cs"/>
              </a:rPr>
              <a:t>We notice that Instagram has the highest number of positive interactions, while negative sentiments are relatively close across all three platforms.</a:t>
            </a:r>
          </a:p>
        </p:txBody>
      </p:sp>
      <p:pic>
        <p:nvPicPr>
          <p:cNvPr id="5" name="Content Placeholder 4" descr="A screen shot of a graph&#10;&#10;Description automatically generated">
            <a:extLst>
              <a:ext uri="{FF2B5EF4-FFF2-40B4-BE49-F238E27FC236}">
                <a16:creationId xmlns:a16="http://schemas.microsoft.com/office/drawing/2014/main" id="{C6516F6C-C857-4167-D451-A0A85EBCA4DE}"/>
              </a:ext>
            </a:extLst>
          </p:cNvPr>
          <p:cNvPicPr>
            <a:picLocks noGrp="1" noChangeAspect="1"/>
          </p:cNvPicPr>
          <p:nvPr>
            <p:ph idx="1"/>
          </p:nvPr>
        </p:nvPicPr>
        <p:blipFill>
          <a:blip r:embed="rId2"/>
          <a:stretch>
            <a:fillRect/>
          </a:stretch>
        </p:blipFill>
        <p:spPr>
          <a:xfrm>
            <a:off x="5895751" y="1223319"/>
            <a:ext cx="5708649" cy="4381386"/>
          </a:xfrm>
          <a:prstGeom prst="rect">
            <a:avLst/>
          </a:prstGeom>
        </p:spPr>
      </p:pic>
    </p:spTree>
    <p:extLst>
      <p:ext uri="{BB962C8B-B14F-4D97-AF65-F5344CB8AC3E}">
        <p14:creationId xmlns:p14="http://schemas.microsoft.com/office/powerpoint/2010/main" val="1957648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FDB1C64-D225-E400-DE57-F68017052DD7}"/>
              </a:ext>
            </a:extLst>
          </p:cNvPr>
          <p:cNvSpPr>
            <a:spLocks noGrp="1"/>
          </p:cNvSpPr>
          <p:nvPr>
            <p:ph type="title"/>
          </p:nvPr>
        </p:nvSpPr>
        <p:spPr>
          <a:xfrm>
            <a:off x="773408" y="992093"/>
            <a:ext cx="4534743" cy="4020777"/>
          </a:xfrm>
        </p:spPr>
        <p:txBody>
          <a:bodyPr vert="horz" lIns="91440" tIns="45720" rIns="91440" bIns="45720" rtlCol="0" anchor="b">
            <a:normAutofit/>
          </a:bodyPr>
          <a:lstStyle/>
          <a:p>
            <a:pPr algn="ctr"/>
            <a:r>
              <a:rPr lang="en-US" sz="3100" kern="1200" dirty="0">
                <a:solidFill>
                  <a:schemeClr val="tx1"/>
                </a:solidFill>
                <a:latin typeface="+mj-lt"/>
                <a:ea typeface="+mj-ea"/>
                <a:cs typeface="+mj-cs"/>
              </a:rPr>
              <a:t>Developed countries stand out with higher rates of neutral and positive interactions compared to other countries."</a:t>
            </a:r>
          </a:p>
        </p:txBody>
      </p:sp>
      <p:pic>
        <p:nvPicPr>
          <p:cNvPr id="5" name="Content Placeholder 4" descr="A screenshot of a graph&#10;&#10;Description automatically generated">
            <a:extLst>
              <a:ext uri="{FF2B5EF4-FFF2-40B4-BE49-F238E27FC236}">
                <a16:creationId xmlns:a16="http://schemas.microsoft.com/office/drawing/2014/main" id="{7BD40DBA-FC35-6FDA-AA48-5310DA83C666}"/>
              </a:ext>
            </a:extLst>
          </p:cNvPr>
          <p:cNvPicPr>
            <a:picLocks noGrp="1" noChangeAspect="1"/>
          </p:cNvPicPr>
          <p:nvPr>
            <p:ph idx="1"/>
          </p:nvPr>
        </p:nvPicPr>
        <p:blipFill>
          <a:blip r:embed="rId2"/>
          <a:stretch>
            <a:fillRect/>
          </a:stretch>
        </p:blipFill>
        <p:spPr>
          <a:xfrm>
            <a:off x="5719453" y="800100"/>
            <a:ext cx="5884948" cy="5075767"/>
          </a:xfrm>
          <a:prstGeom prst="rect">
            <a:avLst/>
          </a:prstGeom>
        </p:spPr>
      </p:pic>
    </p:spTree>
    <p:extLst>
      <p:ext uri="{BB962C8B-B14F-4D97-AF65-F5344CB8AC3E}">
        <p14:creationId xmlns:p14="http://schemas.microsoft.com/office/powerpoint/2010/main" val="1756311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1842D8-4DA4-58DF-0921-F7BBD7CC1221}"/>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b="1" dirty="0"/>
              <a:t>1-</a:t>
            </a:r>
            <a:r>
              <a:rPr lang="en-US" b="1" i="0" u="none" strike="noStrike" kern="1200" dirty="0">
                <a:solidFill>
                  <a:schemeClr val="tx1"/>
                </a:solidFill>
                <a:effectLst/>
                <a:latin typeface="+mj-lt"/>
                <a:ea typeface="+mj-ea"/>
                <a:cs typeface="+mj-cs"/>
              </a:rPr>
              <a:t>Common Words</a:t>
            </a:r>
            <a:br>
              <a:rPr lang="en-US" b="1" i="0" u="none" strike="noStrike" kern="1200" dirty="0">
                <a:solidFill>
                  <a:schemeClr val="tx1"/>
                </a:solidFill>
                <a:effectLst/>
                <a:latin typeface="+mj-lt"/>
                <a:ea typeface="+mj-ea"/>
                <a:cs typeface="+mj-cs"/>
              </a:rPr>
            </a:br>
            <a:endParaRPr lang="en-US" kern="1200" dirty="0">
              <a:solidFill>
                <a:schemeClr val="tx1"/>
              </a:solidFill>
              <a:latin typeface="+mj-lt"/>
              <a:ea typeface="+mj-ea"/>
              <a:cs typeface="+mj-cs"/>
            </a:endParaRPr>
          </a:p>
        </p:txBody>
      </p:sp>
      <p:pic>
        <p:nvPicPr>
          <p:cNvPr id="11" name="Content Placeholder 10" descr="A screenshot of a computer&#10;&#10;Description automatically generated">
            <a:extLst>
              <a:ext uri="{FF2B5EF4-FFF2-40B4-BE49-F238E27FC236}">
                <a16:creationId xmlns:a16="http://schemas.microsoft.com/office/drawing/2014/main" id="{63D18231-AFD5-FB0E-7758-64C18B938243}"/>
              </a:ext>
            </a:extLst>
          </p:cNvPr>
          <p:cNvPicPr>
            <a:picLocks noGrp="1" noChangeAspect="1"/>
          </p:cNvPicPr>
          <p:nvPr>
            <p:ph idx="1"/>
          </p:nvPr>
        </p:nvPicPr>
        <p:blipFill>
          <a:blip r:embed="rId2"/>
          <a:stretch>
            <a:fillRect/>
          </a:stretch>
        </p:blipFill>
        <p:spPr>
          <a:xfrm>
            <a:off x="5895751" y="880800"/>
            <a:ext cx="5708649" cy="5066425"/>
          </a:xfrm>
          <a:prstGeom prst="rect">
            <a:avLst/>
          </a:prstGeom>
        </p:spPr>
      </p:pic>
    </p:spTree>
    <p:extLst>
      <p:ext uri="{BB962C8B-B14F-4D97-AF65-F5344CB8AC3E}">
        <p14:creationId xmlns:p14="http://schemas.microsoft.com/office/powerpoint/2010/main" val="789610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29F83DE-B63D-01C8-FE7A-C589D2A2E88D}"/>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b="1" dirty="0"/>
              <a:t>2-</a:t>
            </a:r>
            <a:r>
              <a:rPr lang="en-US" b="1" i="0" u="none" strike="noStrike" kern="1200" dirty="0">
                <a:solidFill>
                  <a:schemeClr val="tx1"/>
                </a:solidFill>
                <a:effectLst/>
                <a:latin typeface="+mj-lt"/>
                <a:ea typeface="+mj-ea"/>
                <a:cs typeface="+mj-cs"/>
              </a:rPr>
              <a:t>Common Words</a:t>
            </a:r>
            <a:br>
              <a:rPr lang="en-US" b="1" i="0" u="none" strike="noStrike" kern="1200" dirty="0">
                <a:solidFill>
                  <a:schemeClr val="tx1"/>
                </a:solidFill>
                <a:effectLst/>
                <a:latin typeface="+mj-lt"/>
                <a:ea typeface="+mj-ea"/>
                <a:cs typeface="+mj-cs"/>
              </a:rPr>
            </a:br>
            <a:endParaRPr lang="en-US" kern="1200" dirty="0">
              <a:solidFill>
                <a:schemeClr val="tx1"/>
              </a:solidFill>
              <a:latin typeface="+mj-lt"/>
              <a:ea typeface="+mj-ea"/>
              <a:cs typeface="+mj-cs"/>
            </a:endParaRPr>
          </a:p>
        </p:txBody>
      </p:sp>
      <p:pic>
        <p:nvPicPr>
          <p:cNvPr id="5" name="Content Placeholder 4" descr="A screen shot of a computer&#10;&#10;Description automatically generated">
            <a:extLst>
              <a:ext uri="{FF2B5EF4-FFF2-40B4-BE49-F238E27FC236}">
                <a16:creationId xmlns:a16="http://schemas.microsoft.com/office/drawing/2014/main" id="{4029A681-CC0A-0CB5-EB7B-40790941CA69}"/>
              </a:ext>
            </a:extLst>
          </p:cNvPr>
          <p:cNvPicPr>
            <a:picLocks noGrp="1" noChangeAspect="1"/>
          </p:cNvPicPr>
          <p:nvPr>
            <p:ph idx="1"/>
          </p:nvPr>
        </p:nvPicPr>
        <p:blipFill>
          <a:blip r:embed="rId2"/>
          <a:stretch>
            <a:fillRect/>
          </a:stretch>
        </p:blipFill>
        <p:spPr>
          <a:xfrm>
            <a:off x="6325916" y="578738"/>
            <a:ext cx="4848319" cy="5670549"/>
          </a:xfrm>
          <a:prstGeom prst="rect">
            <a:avLst/>
          </a:prstGeom>
        </p:spPr>
      </p:pic>
    </p:spTree>
    <p:extLst>
      <p:ext uri="{BB962C8B-B14F-4D97-AF65-F5344CB8AC3E}">
        <p14:creationId xmlns:p14="http://schemas.microsoft.com/office/powerpoint/2010/main" val="1350785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27">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12">
            <a:extLst>
              <a:ext uri="{FF2B5EF4-FFF2-40B4-BE49-F238E27FC236}">
                <a16:creationId xmlns:a16="http://schemas.microsoft.com/office/drawing/2014/main" id="{61C6E95B-D581-BBC6-FC3E-24CC515CC418}"/>
              </a:ext>
            </a:extLst>
          </p:cNvPr>
          <p:cNvSpPr>
            <a:spLocks noGrp="1"/>
          </p:cNvSpPr>
          <p:nvPr>
            <p:ph type="title"/>
          </p:nvPr>
        </p:nvSpPr>
        <p:spPr>
          <a:xfrm>
            <a:off x="0" y="1428438"/>
            <a:ext cx="6181725" cy="265653"/>
          </a:xfrm>
        </p:spPr>
        <p:txBody>
          <a:bodyPr vert="horz" lIns="91440" tIns="45720" rIns="91440" bIns="45720" rtlCol="0" anchor="b">
            <a:noAutofit/>
          </a:bodyPr>
          <a:lstStyle/>
          <a:p>
            <a:pPr algn="ctr"/>
            <a:r>
              <a:rPr lang="en-US" sz="2400" kern="1200" dirty="0">
                <a:solidFill>
                  <a:schemeClr val="tx1"/>
                </a:solidFill>
                <a:latin typeface="+mj-lt"/>
                <a:ea typeface="+mj-ea"/>
                <a:cs typeface="+mj-cs"/>
              </a:rPr>
              <a:t>The data is divided into </a:t>
            </a:r>
            <a:r>
              <a:rPr lang="en-US" sz="2400" b="1" kern="1200" dirty="0">
                <a:solidFill>
                  <a:schemeClr val="tx1"/>
                </a:solidFill>
                <a:latin typeface="+mj-lt"/>
                <a:ea typeface="+mj-ea"/>
                <a:cs typeface="+mj-cs"/>
              </a:rPr>
              <a:t>three</a:t>
            </a:r>
            <a:r>
              <a:rPr lang="en-US" sz="2400" kern="1200" dirty="0">
                <a:solidFill>
                  <a:schemeClr val="tx1"/>
                </a:solidFill>
                <a:latin typeface="+mj-lt"/>
                <a:ea typeface="+mj-ea"/>
                <a:cs typeface="+mj-cs"/>
              </a:rPr>
              <a:t> subsets based on the value of the Sentiment column:</a:t>
            </a:r>
            <a:br>
              <a:rPr lang="en-US" sz="2400" kern="1200" dirty="0">
                <a:solidFill>
                  <a:schemeClr val="tx1"/>
                </a:solidFill>
                <a:latin typeface="+mj-lt"/>
                <a:ea typeface="+mj-ea"/>
                <a:cs typeface="+mj-cs"/>
              </a:rPr>
            </a:br>
            <a:br>
              <a:rPr lang="en-US" sz="2400" kern="1200" dirty="0">
                <a:solidFill>
                  <a:schemeClr val="tx1"/>
                </a:solidFill>
                <a:latin typeface="+mj-lt"/>
                <a:ea typeface="+mj-ea"/>
                <a:cs typeface="+mj-cs"/>
              </a:rPr>
            </a:br>
            <a:endParaRPr lang="en-US" sz="2400" kern="1200" dirty="0">
              <a:solidFill>
                <a:schemeClr val="tx1"/>
              </a:solidFill>
              <a:latin typeface="+mj-lt"/>
              <a:ea typeface="+mj-ea"/>
              <a:cs typeface="+mj-cs"/>
            </a:endParaRPr>
          </a:p>
        </p:txBody>
      </p:sp>
      <p:pic>
        <p:nvPicPr>
          <p:cNvPr id="15" name="Content Placeholder 4" descr="A screenshot of a computer&#10;&#10;Description automatically generated">
            <a:extLst>
              <a:ext uri="{FF2B5EF4-FFF2-40B4-BE49-F238E27FC236}">
                <a16:creationId xmlns:a16="http://schemas.microsoft.com/office/drawing/2014/main" id="{2381ED21-6525-7080-2A42-D30F35BD3385}"/>
              </a:ext>
            </a:extLst>
          </p:cNvPr>
          <p:cNvPicPr>
            <a:picLocks noGrp="1" noChangeAspect="1"/>
          </p:cNvPicPr>
          <p:nvPr>
            <p:ph idx="1"/>
          </p:nvPr>
        </p:nvPicPr>
        <p:blipFill>
          <a:blip r:embed="rId2"/>
          <a:stretch>
            <a:fillRect/>
          </a:stretch>
        </p:blipFill>
        <p:spPr>
          <a:xfrm>
            <a:off x="723900" y="3227001"/>
            <a:ext cx="10744200" cy="2202561"/>
          </a:xfrm>
          <a:prstGeom prst="rect">
            <a:avLst/>
          </a:prstGeom>
        </p:spPr>
      </p:pic>
      <p:sp>
        <p:nvSpPr>
          <p:cNvPr id="16" name="TextBox 15">
            <a:extLst>
              <a:ext uri="{FF2B5EF4-FFF2-40B4-BE49-F238E27FC236}">
                <a16:creationId xmlns:a16="http://schemas.microsoft.com/office/drawing/2014/main" id="{CC5299D4-ACCC-0DCF-01FE-FF91250A26D6}"/>
              </a:ext>
            </a:extLst>
          </p:cNvPr>
          <p:cNvSpPr txBox="1"/>
          <p:nvPr/>
        </p:nvSpPr>
        <p:spPr>
          <a:xfrm>
            <a:off x="3832754" y="1331814"/>
            <a:ext cx="6428845" cy="1477328"/>
          </a:xfrm>
          <a:prstGeom prst="rect">
            <a:avLst/>
          </a:prstGeom>
          <a:noFill/>
        </p:spPr>
        <p:txBody>
          <a:bodyPr wrap="square">
            <a:spAutoFit/>
          </a:bodyPr>
          <a:lstStyle/>
          <a:p>
            <a:pPr>
              <a:spcAft>
                <a:spcPts val="600"/>
              </a:spcAft>
            </a:pPr>
            <a:r>
              <a:rPr lang="en-US" b="1" kern="1200" dirty="0" err="1">
                <a:solidFill>
                  <a:schemeClr val="tx1"/>
                </a:solidFill>
                <a:latin typeface="+mj-lt"/>
                <a:ea typeface="+mj-ea"/>
                <a:cs typeface="+mj-cs"/>
              </a:rPr>
              <a:t>Positive_sent</a:t>
            </a:r>
            <a:r>
              <a:rPr lang="en-US" b="1" kern="1200" dirty="0">
                <a:solidFill>
                  <a:schemeClr val="tx1"/>
                </a:solidFill>
                <a:latin typeface="+mj-lt"/>
                <a:ea typeface="+mj-ea"/>
                <a:cs typeface="+mj-cs"/>
              </a:rPr>
              <a:t>: </a:t>
            </a:r>
            <a:r>
              <a:rPr lang="en-US" kern="1200" dirty="0">
                <a:solidFill>
                  <a:schemeClr val="tx1"/>
                </a:solidFill>
                <a:latin typeface="+mj-lt"/>
                <a:ea typeface="+mj-ea"/>
                <a:cs typeface="+mj-cs"/>
              </a:rPr>
              <a:t>Contains data with positive sentiment.</a:t>
            </a:r>
            <a:br>
              <a:rPr lang="en-US" kern="1200" dirty="0">
                <a:solidFill>
                  <a:schemeClr val="tx1"/>
                </a:solidFill>
                <a:latin typeface="+mj-lt"/>
                <a:ea typeface="+mj-ea"/>
                <a:cs typeface="+mj-cs"/>
              </a:rPr>
            </a:br>
            <a:br>
              <a:rPr lang="en-US" kern="1200" dirty="0">
                <a:solidFill>
                  <a:schemeClr val="tx1"/>
                </a:solidFill>
                <a:latin typeface="+mj-lt"/>
                <a:ea typeface="+mj-ea"/>
                <a:cs typeface="+mj-cs"/>
              </a:rPr>
            </a:br>
            <a:r>
              <a:rPr lang="en-US" b="1" kern="1200" dirty="0" err="1">
                <a:solidFill>
                  <a:schemeClr val="tx1"/>
                </a:solidFill>
                <a:latin typeface="+mj-lt"/>
                <a:ea typeface="+mj-ea"/>
                <a:cs typeface="+mj-cs"/>
              </a:rPr>
              <a:t>Negative_sent</a:t>
            </a:r>
            <a:r>
              <a:rPr lang="en-US" b="1" kern="1200" dirty="0">
                <a:solidFill>
                  <a:schemeClr val="tx1"/>
                </a:solidFill>
                <a:latin typeface="+mj-lt"/>
                <a:ea typeface="+mj-ea"/>
                <a:cs typeface="+mj-cs"/>
              </a:rPr>
              <a:t>: </a:t>
            </a:r>
            <a:r>
              <a:rPr lang="en-US" kern="1200" dirty="0">
                <a:solidFill>
                  <a:schemeClr val="tx1"/>
                </a:solidFill>
                <a:latin typeface="+mj-lt"/>
                <a:ea typeface="+mj-ea"/>
                <a:cs typeface="+mj-cs"/>
              </a:rPr>
              <a:t>Contains data with negative sentiment.</a:t>
            </a:r>
            <a:br>
              <a:rPr lang="en-US" kern="1200" dirty="0">
                <a:solidFill>
                  <a:schemeClr val="tx1"/>
                </a:solidFill>
                <a:latin typeface="+mj-lt"/>
                <a:ea typeface="+mj-ea"/>
                <a:cs typeface="+mj-cs"/>
              </a:rPr>
            </a:br>
            <a:br>
              <a:rPr lang="en-US" kern="1200" dirty="0">
                <a:solidFill>
                  <a:schemeClr val="tx1"/>
                </a:solidFill>
                <a:latin typeface="+mj-lt"/>
                <a:ea typeface="+mj-ea"/>
                <a:cs typeface="+mj-cs"/>
              </a:rPr>
            </a:br>
            <a:r>
              <a:rPr lang="en-US" b="1" kern="1200" dirty="0" err="1">
                <a:solidFill>
                  <a:schemeClr val="tx1"/>
                </a:solidFill>
                <a:latin typeface="+mj-lt"/>
                <a:ea typeface="+mj-ea"/>
                <a:cs typeface="+mj-cs"/>
              </a:rPr>
              <a:t>Neutral_sent</a:t>
            </a:r>
            <a:r>
              <a:rPr lang="en-US" b="1" kern="1200" dirty="0">
                <a:solidFill>
                  <a:schemeClr val="tx1"/>
                </a:solidFill>
                <a:latin typeface="+mj-lt"/>
                <a:ea typeface="+mj-ea"/>
                <a:cs typeface="+mj-cs"/>
              </a:rPr>
              <a:t>: </a:t>
            </a:r>
            <a:r>
              <a:rPr lang="en-US" kern="1200" dirty="0">
                <a:solidFill>
                  <a:schemeClr val="tx1"/>
                </a:solidFill>
                <a:latin typeface="+mj-lt"/>
                <a:ea typeface="+mj-ea"/>
                <a:cs typeface="+mj-cs"/>
              </a:rPr>
              <a:t>Contains data with neutral sentiment.</a:t>
            </a:r>
            <a:endParaRPr lang="en-EG" dirty="0"/>
          </a:p>
        </p:txBody>
      </p:sp>
    </p:spTree>
    <p:extLst>
      <p:ext uri="{BB962C8B-B14F-4D97-AF65-F5344CB8AC3E}">
        <p14:creationId xmlns:p14="http://schemas.microsoft.com/office/powerpoint/2010/main" val="2486169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1066EB-7A96-460F-51E1-F79D71E899F9}"/>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sz="3100" kern="1200" dirty="0">
                <a:solidFill>
                  <a:schemeClr val="tx1"/>
                </a:solidFill>
                <a:latin typeface="+mj-lt"/>
                <a:ea typeface="+mj-ea"/>
                <a:cs typeface="+mj-cs"/>
              </a:rPr>
              <a:t>This representation of the data knows how much each word is associated with </a:t>
            </a:r>
            <a:r>
              <a:rPr lang="en-US" sz="3100" kern="1200" dirty="0">
                <a:solidFill>
                  <a:schemeClr val="tx2">
                    <a:lumMod val="90000"/>
                    <a:lumOff val="10000"/>
                  </a:schemeClr>
                </a:solidFill>
                <a:latin typeface="+mj-lt"/>
                <a:ea typeface="+mj-ea"/>
                <a:cs typeface="+mj-cs"/>
              </a:rPr>
              <a:t>positive</a:t>
            </a:r>
            <a:r>
              <a:rPr lang="en-US" sz="3100" kern="1200" dirty="0">
                <a:solidFill>
                  <a:schemeClr val="tx1"/>
                </a:solidFill>
                <a:latin typeface="+mj-lt"/>
                <a:ea typeface="+mj-ea"/>
                <a:cs typeface="+mj-cs"/>
              </a:rPr>
              <a:t> emotions</a:t>
            </a:r>
          </a:p>
        </p:txBody>
      </p:sp>
      <p:pic>
        <p:nvPicPr>
          <p:cNvPr id="6" name="Content Placeholder 5" descr="A screenshot of a computer&#10;&#10;Description automatically generated">
            <a:extLst>
              <a:ext uri="{FF2B5EF4-FFF2-40B4-BE49-F238E27FC236}">
                <a16:creationId xmlns:a16="http://schemas.microsoft.com/office/drawing/2014/main" id="{CC815E49-F505-5558-033A-5AF971BFABEC}"/>
              </a:ext>
            </a:extLst>
          </p:cNvPr>
          <p:cNvPicPr>
            <a:picLocks noGrp="1" noChangeAspect="1"/>
          </p:cNvPicPr>
          <p:nvPr>
            <p:ph idx="1"/>
          </p:nvPr>
        </p:nvPicPr>
        <p:blipFill>
          <a:blip r:embed="rId2"/>
          <a:srcRect t="798" r="-1" b="-1"/>
          <a:stretch/>
        </p:blipFill>
        <p:spPr>
          <a:xfrm>
            <a:off x="5895751" y="688648"/>
            <a:ext cx="5708649" cy="5450728"/>
          </a:xfrm>
          <a:prstGeom prst="rect">
            <a:avLst/>
          </a:prstGeom>
        </p:spPr>
      </p:pic>
    </p:spTree>
    <p:extLst>
      <p:ext uri="{BB962C8B-B14F-4D97-AF65-F5344CB8AC3E}">
        <p14:creationId xmlns:p14="http://schemas.microsoft.com/office/powerpoint/2010/main" val="382856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2784BCD-F772-8C99-3E14-670AC9BF3FA7}"/>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sz="3100" kern="1200" dirty="0">
                <a:solidFill>
                  <a:schemeClr val="tx1"/>
                </a:solidFill>
                <a:latin typeface="+mj-lt"/>
                <a:ea typeface="+mj-ea"/>
                <a:cs typeface="+mj-cs"/>
              </a:rPr>
              <a:t>This representation of the data knows how closely each word is associated with </a:t>
            </a:r>
            <a:r>
              <a:rPr lang="en-US" sz="3100" kern="1200" dirty="0">
                <a:solidFill>
                  <a:schemeClr val="tx2">
                    <a:lumMod val="50000"/>
                    <a:lumOff val="50000"/>
                  </a:schemeClr>
                </a:solidFill>
                <a:latin typeface="+mj-lt"/>
                <a:ea typeface="+mj-ea"/>
                <a:cs typeface="+mj-cs"/>
              </a:rPr>
              <a:t>neutral</a:t>
            </a:r>
            <a:r>
              <a:rPr lang="en-US" sz="3100" kern="1200" dirty="0">
                <a:solidFill>
                  <a:schemeClr val="tx1"/>
                </a:solidFill>
                <a:latin typeface="+mj-lt"/>
                <a:ea typeface="+mj-ea"/>
                <a:cs typeface="+mj-cs"/>
              </a:rPr>
              <a:t> emotions</a:t>
            </a:r>
          </a:p>
        </p:txBody>
      </p:sp>
      <p:pic>
        <p:nvPicPr>
          <p:cNvPr id="5" name="Content Placeholder 4" descr="A screenshot of a computer&#10;&#10;Description automatically generated">
            <a:extLst>
              <a:ext uri="{FF2B5EF4-FFF2-40B4-BE49-F238E27FC236}">
                <a16:creationId xmlns:a16="http://schemas.microsoft.com/office/drawing/2014/main" id="{12AA59BC-AF8E-069A-274E-F8157814E237}"/>
              </a:ext>
            </a:extLst>
          </p:cNvPr>
          <p:cNvPicPr>
            <a:picLocks noGrp="1" noChangeAspect="1"/>
          </p:cNvPicPr>
          <p:nvPr>
            <p:ph idx="1"/>
          </p:nvPr>
        </p:nvPicPr>
        <p:blipFill>
          <a:blip r:embed="rId2"/>
          <a:stretch>
            <a:fillRect/>
          </a:stretch>
        </p:blipFill>
        <p:spPr>
          <a:xfrm>
            <a:off x="5895751" y="752355"/>
            <a:ext cx="5708649" cy="5323314"/>
          </a:xfrm>
          <a:prstGeom prst="rect">
            <a:avLst/>
          </a:prstGeom>
        </p:spPr>
      </p:pic>
    </p:spTree>
    <p:extLst>
      <p:ext uri="{BB962C8B-B14F-4D97-AF65-F5344CB8AC3E}">
        <p14:creationId xmlns:p14="http://schemas.microsoft.com/office/powerpoint/2010/main" val="3838690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lights coming out of a computer screen&#10;&#10;Description automatically generated with medium confidence">
            <a:extLst>
              <a:ext uri="{FF2B5EF4-FFF2-40B4-BE49-F238E27FC236}">
                <a16:creationId xmlns:a16="http://schemas.microsoft.com/office/drawing/2014/main" id="{916C29CC-F331-12A9-E935-84971C209842}"/>
              </a:ext>
            </a:extLst>
          </p:cNvPr>
          <p:cNvPicPr>
            <a:picLocks noChangeAspect="1"/>
          </p:cNvPicPr>
          <p:nvPr/>
        </p:nvPicPr>
        <p:blipFill>
          <a:blip r:embed="rId2">
            <a:alphaModFix amt="35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D15467EB-9728-144E-3AF4-22CD69B02509}"/>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Roles</a:t>
            </a:r>
            <a:endParaRPr lang="en-EG" sz="8000">
              <a:ln w="22225">
                <a:solidFill>
                  <a:srgbClr val="FFFFFF"/>
                </a:solidFill>
              </a:ln>
              <a:noFill/>
            </a:endParaRPr>
          </a:p>
        </p:txBody>
      </p:sp>
      <p:cxnSp>
        <p:nvCxnSpPr>
          <p:cNvPr id="23"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0E2759-4C92-6493-B917-17ED689E3898}"/>
              </a:ext>
            </a:extLst>
          </p:cNvPr>
          <p:cNvSpPr>
            <a:spLocks noGrp="1"/>
          </p:cNvSpPr>
          <p:nvPr>
            <p:ph idx="1"/>
          </p:nvPr>
        </p:nvSpPr>
        <p:spPr>
          <a:xfrm>
            <a:off x="7534641" y="1065862"/>
            <a:ext cx="3860002" cy="4726276"/>
          </a:xfrm>
        </p:spPr>
        <p:txBody>
          <a:bodyPr anchor="ctr">
            <a:normAutofit/>
          </a:bodyPr>
          <a:lstStyle/>
          <a:p>
            <a:pPr marL="0" indent="0" rtl="1">
              <a:buNone/>
            </a:pPr>
            <a:r>
              <a:rPr lang="en-US" sz="2000" dirty="0">
                <a:solidFill>
                  <a:srgbClr val="FFFFFF"/>
                </a:solidFill>
              </a:rPr>
              <a:t>E</a:t>
            </a:r>
            <a:r>
              <a:rPr lang="en-EG" sz="2000" dirty="0">
                <a:solidFill>
                  <a:srgbClr val="FFFFFF"/>
                </a:solidFill>
              </a:rPr>
              <a:t>slam Mohamed</a:t>
            </a:r>
          </a:p>
          <a:p>
            <a:pPr rtl="1"/>
            <a:r>
              <a:rPr lang="en-EG" sz="2000" dirty="0">
                <a:solidFill>
                  <a:srgbClr val="FFFFFF"/>
                </a:solidFill>
              </a:rPr>
              <a:t> </a:t>
            </a:r>
            <a:r>
              <a:rPr lang="en-US" sz="2000" b="1" dirty="0">
                <a:solidFill>
                  <a:srgbClr val="FFFFFF"/>
                </a:solidFill>
                <a:effectLst/>
                <a:latin typeface="Times New Roman" panose="02020603050405020304" pitchFamily="18" charset="0"/>
              </a:rPr>
              <a:t>Data Collection and Exploration</a:t>
            </a:r>
            <a:endParaRPr lang="en-US" sz="2000" dirty="0">
              <a:solidFill>
                <a:srgbClr val="FFFFFF"/>
              </a:solidFill>
              <a:effectLst/>
              <a:latin typeface="Times New Roman" panose="02020603050405020304" pitchFamily="18" charset="0"/>
            </a:endParaRPr>
          </a:p>
          <a:p>
            <a:pPr rtl="1"/>
            <a:r>
              <a:rPr lang="en-US" sz="2000" b="1" dirty="0">
                <a:solidFill>
                  <a:srgbClr val="FFFFFF"/>
                </a:solidFill>
                <a:effectLst/>
                <a:latin typeface="Times New Roman" panose="02020603050405020304" pitchFamily="18" charset="0"/>
              </a:rPr>
              <a:t>Data Analysis and Visualization</a:t>
            </a:r>
            <a:endParaRPr lang="en-US" sz="2000" dirty="0">
              <a:solidFill>
                <a:srgbClr val="FFFFFF"/>
              </a:solidFill>
              <a:effectLst/>
              <a:latin typeface="Times New Roman" panose="02020603050405020304" pitchFamily="18" charset="0"/>
            </a:endParaRPr>
          </a:p>
          <a:p>
            <a:pPr marL="228600" indent="-228600" defTabSz="914400" rtl="1" eaLnBrk="1" latinLnBrk="0" hangingPunct="1">
              <a:spcBef>
                <a:spcPts val="1000"/>
              </a:spcBef>
              <a:buFont typeface="Arial" panose="020B0604020202020204" pitchFamily="34" charset="0"/>
              <a:buChar char="•"/>
            </a:pPr>
            <a:r>
              <a:rPr lang="en-US" sz="2000" b="1" dirty="0">
                <a:solidFill>
                  <a:srgbClr val="FFFFFF"/>
                </a:solidFill>
                <a:effectLst/>
                <a:latin typeface="Times New Roman" panose="02020603050405020304" pitchFamily="18" charset="0"/>
              </a:rPr>
              <a:t>Api</a:t>
            </a:r>
          </a:p>
          <a:p>
            <a:pPr marL="228600" indent="-228600" defTabSz="914400" rtl="1" eaLnBrk="1" latinLnBrk="0" hangingPunct="1">
              <a:spcBef>
                <a:spcPts val="1000"/>
              </a:spcBef>
              <a:buFont typeface="Arial" panose="020B0604020202020204" pitchFamily="34" charset="0"/>
              <a:buChar char="•"/>
            </a:pPr>
            <a:r>
              <a:rPr lang="en-US" sz="2000" b="1" dirty="0">
                <a:solidFill>
                  <a:srgbClr val="FFFFFF"/>
                </a:solidFill>
                <a:latin typeface="Times New Roman" panose="02020603050405020304" pitchFamily="18" charset="0"/>
              </a:rPr>
              <a:t>Presentation</a:t>
            </a:r>
          </a:p>
          <a:p>
            <a:pPr marL="0" indent="0" rtl="1">
              <a:buNone/>
            </a:pPr>
            <a:r>
              <a:rPr lang="en-US" sz="2000" dirty="0">
                <a:solidFill>
                  <a:srgbClr val="FFFFFF"/>
                </a:solidFill>
              </a:rPr>
              <a:t>Mohamed Adel</a:t>
            </a:r>
            <a:endParaRPr lang="en-EG" sz="2000" b="1" dirty="0">
              <a:solidFill>
                <a:srgbClr val="FFFFFF"/>
              </a:solidFill>
              <a:effectLst/>
              <a:latin typeface="Times New Roman" panose="02020603050405020304" pitchFamily="18" charset="0"/>
            </a:endParaRPr>
          </a:p>
          <a:p>
            <a:pPr rtl="1"/>
            <a:r>
              <a:rPr lang="en-US" sz="2000" b="1" dirty="0">
                <a:solidFill>
                  <a:srgbClr val="FFFFFF"/>
                </a:solidFill>
                <a:effectLst/>
                <a:latin typeface="Times New Roman" panose="02020603050405020304" pitchFamily="18" charset="0"/>
              </a:rPr>
              <a:t> Sentiment Analysis Model Development</a:t>
            </a:r>
            <a:endParaRPr lang="en-US" sz="2000" dirty="0">
              <a:solidFill>
                <a:srgbClr val="FFFFFF"/>
              </a:solidFill>
              <a:effectLst/>
              <a:latin typeface="Times New Roman" panose="02020603050405020304" pitchFamily="18" charset="0"/>
            </a:endParaRPr>
          </a:p>
          <a:p>
            <a:pPr rtl="1"/>
            <a:r>
              <a:rPr lang="en-US" sz="2000" b="1" dirty="0" err="1">
                <a:solidFill>
                  <a:srgbClr val="FFFFFF"/>
                </a:solidFill>
                <a:effectLst/>
                <a:latin typeface="Times New Roman" panose="02020603050405020304" pitchFamily="18" charset="0"/>
              </a:rPr>
              <a:t>MLOps</a:t>
            </a:r>
            <a:r>
              <a:rPr lang="en-US" sz="2000" b="1" dirty="0">
                <a:solidFill>
                  <a:srgbClr val="FFFFFF"/>
                </a:solidFill>
                <a:effectLst/>
                <a:latin typeface="Times New Roman" panose="02020603050405020304" pitchFamily="18" charset="0"/>
              </a:rPr>
              <a:t>, Deployment</a:t>
            </a:r>
            <a:endParaRPr lang="ar-EG" sz="2000" b="1" dirty="0">
              <a:solidFill>
                <a:srgbClr val="FFFFFF"/>
              </a:solidFill>
              <a:effectLst/>
              <a:latin typeface="Times New Roman" panose="02020603050405020304" pitchFamily="18" charset="0"/>
            </a:endParaRPr>
          </a:p>
          <a:p>
            <a:pPr rtl="1"/>
            <a:r>
              <a:rPr lang="en-US" sz="2000" b="1" dirty="0">
                <a:solidFill>
                  <a:srgbClr val="FFFFFF"/>
                </a:solidFill>
                <a:latin typeface="Times New Roman" panose="02020603050405020304" pitchFamily="18" charset="0"/>
              </a:rPr>
              <a:t>GIT &amp; GITHUB</a:t>
            </a:r>
            <a:endParaRPr lang="en-US" sz="2000" dirty="0">
              <a:solidFill>
                <a:srgbClr val="FFFFFF"/>
              </a:solidFill>
              <a:effectLst/>
              <a:latin typeface="Times New Roman" panose="02020603050405020304" pitchFamily="18" charset="0"/>
            </a:endParaRPr>
          </a:p>
          <a:p>
            <a:pPr marL="228600" indent="-228600" defTabSz="914400" rtl="1" eaLnBrk="1" latinLnBrk="0" hangingPunct="1">
              <a:spcBef>
                <a:spcPts val="1000"/>
              </a:spcBef>
              <a:buFont typeface="Arial" panose="020B0604020202020204" pitchFamily="34" charset="0"/>
              <a:buChar char="•"/>
            </a:pPr>
            <a:r>
              <a:rPr lang="en-US" sz="2000" b="1" dirty="0">
                <a:solidFill>
                  <a:srgbClr val="FFFFFF"/>
                </a:solidFill>
                <a:latin typeface="Times New Roman" panose="02020603050405020304" pitchFamily="18" charset="0"/>
              </a:rPr>
              <a:t>Presentation</a:t>
            </a:r>
          </a:p>
        </p:txBody>
      </p:sp>
    </p:spTree>
    <p:extLst>
      <p:ext uri="{BB962C8B-B14F-4D97-AF65-F5344CB8AC3E}">
        <p14:creationId xmlns:p14="http://schemas.microsoft.com/office/powerpoint/2010/main" val="408079392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3F4DA8-5B43-57C6-2073-74EFFE79CC44}"/>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sz="3100" kern="1200" dirty="0">
                <a:solidFill>
                  <a:schemeClr val="tx1"/>
                </a:solidFill>
                <a:latin typeface="+mj-lt"/>
                <a:ea typeface="+mj-ea"/>
                <a:cs typeface="+mj-cs"/>
              </a:rPr>
              <a:t>This representation of the data knows how closely each word is associated with </a:t>
            </a:r>
            <a:r>
              <a:rPr lang="en-US" sz="3100" kern="1200" dirty="0">
                <a:solidFill>
                  <a:srgbClr val="FF0000"/>
                </a:solidFill>
                <a:latin typeface="+mj-lt"/>
                <a:ea typeface="+mj-ea"/>
                <a:cs typeface="+mj-cs"/>
              </a:rPr>
              <a:t>Negative</a:t>
            </a:r>
            <a:r>
              <a:rPr lang="en-US" sz="3100" kern="1200" dirty="0">
                <a:solidFill>
                  <a:schemeClr val="tx1"/>
                </a:solidFill>
                <a:latin typeface="+mj-lt"/>
                <a:ea typeface="+mj-ea"/>
                <a:cs typeface="+mj-cs"/>
              </a:rPr>
              <a:t> emotions</a:t>
            </a:r>
          </a:p>
        </p:txBody>
      </p:sp>
      <p:pic>
        <p:nvPicPr>
          <p:cNvPr id="5" name="Content Placeholder 4" descr="A screenshot of a computer&#10;&#10;Description automatically generated">
            <a:extLst>
              <a:ext uri="{FF2B5EF4-FFF2-40B4-BE49-F238E27FC236}">
                <a16:creationId xmlns:a16="http://schemas.microsoft.com/office/drawing/2014/main" id="{B71265C7-947F-0411-72FA-4C9C43709D36}"/>
              </a:ext>
            </a:extLst>
          </p:cNvPr>
          <p:cNvPicPr>
            <a:picLocks noGrp="1" noChangeAspect="1"/>
          </p:cNvPicPr>
          <p:nvPr>
            <p:ph idx="1"/>
          </p:nvPr>
        </p:nvPicPr>
        <p:blipFill>
          <a:blip r:embed="rId2"/>
          <a:stretch>
            <a:fillRect/>
          </a:stretch>
        </p:blipFill>
        <p:spPr>
          <a:xfrm>
            <a:off x="5895751" y="752355"/>
            <a:ext cx="5708649" cy="5323314"/>
          </a:xfrm>
          <a:prstGeom prst="rect">
            <a:avLst/>
          </a:prstGeom>
        </p:spPr>
      </p:pic>
    </p:spTree>
    <p:extLst>
      <p:ext uri="{BB962C8B-B14F-4D97-AF65-F5344CB8AC3E}">
        <p14:creationId xmlns:p14="http://schemas.microsoft.com/office/powerpoint/2010/main" val="3062592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A7DFA7-6904-2F02-A2C8-38B4FDDCB3E6}"/>
              </a:ext>
            </a:extLst>
          </p:cNvPr>
          <p:cNvSpPr>
            <a:spLocks noGrp="1"/>
          </p:cNvSpPr>
          <p:nvPr>
            <p:ph type="title"/>
          </p:nvPr>
        </p:nvSpPr>
        <p:spPr>
          <a:xfrm>
            <a:off x="638881" y="639193"/>
            <a:ext cx="3692327" cy="3573516"/>
          </a:xfrm>
        </p:spPr>
        <p:txBody>
          <a:bodyPr vert="horz" lIns="91440" tIns="45720" rIns="91440" bIns="45720" rtlCol="0" anchor="b">
            <a:normAutofit/>
          </a:bodyPr>
          <a:lstStyle/>
          <a:p>
            <a:r>
              <a:rPr lang="en-US" sz="4800" b="1" dirty="0">
                <a:latin typeface="Helvetica" pitchFamily="2" charset="0"/>
              </a:rPr>
              <a:t>3.4-</a:t>
            </a:r>
            <a:r>
              <a:rPr lang="en-US" sz="4800" b="1" dirty="0">
                <a:latin typeface="Helvetica" pitchFamily="2" charset="0"/>
                <a:ea typeface="Poppins Light"/>
                <a:cs typeface="Poppins Light"/>
                <a:sym typeface="Poppins Light"/>
              </a:rPr>
              <a:t> Model Training: </a:t>
            </a:r>
            <a:endParaRPr lang="en-EG" sz="2000" dirty="0"/>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032FB9E-6BB9-A741-F0B2-6E2ABD63D0A0}"/>
              </a:ext>
            </a:extLst>
          </p:cNvPr>
          <p:cNvPicPr>
            <a:picLocks noChangeAspect="1"/>
          </p:cNvPicPr>
          <p:nvPr/>
        </p:nvPicPr>
        <p:blipFill>
          <a:blip r:embed="rId2"/>
          <a:stretch>
            <a:fillRect/>
          </a:stretch>
        </p:blipFill>
        <p:spPr>
          <a:xfrm>
            <a:off x="4654296" y="1386173"/>
            <a:ext cx="7214616" cy="4058221"/>
          </a:xfrm>
          <a:prstGeom prst="rect">
            <a:avLst/>
          </a:prstGeom>
        </p:spPr>
      </p:pic>
    </p:spTree>
    <p:extLst>
      <p:ext uri="{BB962C8B-B14F-4D97-AF65-F5344CB8AC3E}">
        <p14:creationId xmlns:p14="http://schemas.microsoft.com/office/powerpoint/2010/main" val="3815273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lights coming out of a computer screen&#10;&#10;Description automatically generated with medium confidence">
            <a:extLst>
              <a:ext uri="{FF2B5EF4-FFF2-40B4-BE49-F238E27FC236}">
                <a16:creationId xmlns:a16="http://schemas.microsoft.com/office/drawing/2014/main" id="{3F54848B-25DA-12F2-424C-7007F589D96F}"/>
              </a:ext>
            </a:extLst>
          </p:cNvPr>
          <p:cNvPicPr>
            <a:picLocks noChangeAspect="1"/>
          </p:cNvPicPr>
          <p:nvPr/>
        </p:nvPicPr>
        <p:blipFill>
          <a:blip r:embed="rId2"/>
          <a:srcRect l="4418" r="16271"/>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4">
            <a:extLst>
              <a:ext uri="{FF2B5EF4-FFF2-40B4-BE49-F238E27FC236}">
                <a16:creationId xmlns:a16="http://schemas.microsoft.com/office/drawing/2014/main" id="{3F00BF6A-A3A8-617B-E12B-482BD71A7AE5}"/>
              </a:ext>
            </a:extLst>
          </p:cNvPr>
          <p:cNvSpPr>
            <a:spLocks noGrp="1" noChangeArrowheads="1"/>
          </p:cNvSpPr>
          <p:nvPr>
            <p:ph idx="1"/>
          </p:nvPr>
        </p:nvSpPr>
        <p:spPr bwMode="auto">
          <a:xfrm>
            <a:off x="292100" y="2265037"/>
            <a:ext cx="6552062" cy="37427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L="0" marR="0" lvl="0" indent="0" defTabSz="914400" rtl="0" eaLnBrk="0" fontAlgn="base" latinLnBrk="0" hangingPunct="0">
              <a:spcBef>
                <a:spcPct val="0"/>
              </a:spcBef>
              <a:spcAft>
                <a:spcPts val="600"/>
              </a:spcAft>
              <a:buClrTx/>
              <a:buSzTx/>
              <a:buFontTx/>
              <a:buChar char="•"/>
              <a:tabLst/>
            </a:pPr>
            <a:r>
              <a:rPr kumimoji="0" lang="ar-EG" altLang="ar-EG" sz="1800" b="1" i="0" u="none" strike="noStrike" cap="none" normalizeH="0" baseline="0" dirty="0">
                <a:ln>
                  <a:noFill/>
                </a:ln>
                <a:effectLst/>
                <a:latin typeface="Arial" panose="020B0604020202020204" pitchFamily="34" charset="0"/>
              </a:rPr>
              <a:t>Data Preparation</a:t>
            </a:r>
            <a:r>
              <a:rPr kumimoji="0" lang="ar-EG" altLang="ar-EG" sz="18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ar-EG" altLang="ar-EG" sz="1800" b="1" i="0" u="none" strike="noStrike" cap="none" normalizeH="0" baseline="0" dirty="0">
                <a:ln>
                  <a:noFill/>
                </a:ln>
                <a:effectLst/>
                <a:latin typeface="Arial" panose="020B0604020202020204" pitchFamily="34" charset="0"/>
              </a:rPr>
              <a:t>Text Vectorization</a:t>
            </a:r>
            <a:r>
              <a:rPr kumimoji="0" lang="ar-EG" altLang="ar-EG" sz="1800" b="0" i="0" u="none" strike="noStrike" cap="none" normalizeH="0" baseline="0" dirty="0">
                <a:ln>
                  <a:noFill/>
                </a:ln>
                <a:effectLst/>
                <a:latin typeface="Arial" panose="020B0604020202020204" pitchFamily="34" charset="0"/>
              </a:rPr>
              <a:t>: Utilized </a:t>
            </a:r>
            <a:r>
              <a:rPr kumimoji="0" lang="ar-EG" altLang="ar-EG" sz="1800" b="0" i="0" u="none" strike="noStrike" cap="none" normalizeH="0" baseline="0" dirty="0">
                <a:ln>
                  <a:noFill/>
                </a:ln>
                <a:effectLst/>
                <a:latin typeface="Arial Unicode MS"/>
              </a:rPr>
              <a:t>TfidfVectorizer</a:t>
            </a:r>
            <a:r>
              <a:rPr kumimoji="0" lang="ar-EG" altLang="ar-EG" sz="1800" b="0" i="0" u="none" strike="noStrike" cap="none" normalizeH="0" baseline="0" dirty="0">
                <a:ln>
                  <a:noFill/>
                </a:ln>
                <a:effectLst/>
              </a:rPr>
              <a:t> to convert cleaned text into numerical feature vectors with a maximum of 5000 features.</a:t>
            </a:r>
            <a:endParaRPr kumimoji="0" lang="ar-EG" altLang="ar-EG" sz="18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ar-EG" altLang="ar-EG" sz="1800" b="1" i="0" u="none" strike="noStrike" cap="none" normalizeH="0" baseline="0" dirty="0">
                <a:ln>
                  <a:noFill/>
                </a:ln>
                <a:effectLst/>
                <a:latin typeface="Arial" panose="020B0604020202020204" pitchFamily="34" charset="0"/>
              </a:rPr>
              <a:t>Data Splitting</a:t>
            </a:r>
            <a:r>
              <a:rPr kumimoji="0" lang="ar-EG" altLang="ar-EG" sz="1800" b="0" i="0" u="none" strike="noStrike" cap="none" normalizeH="0" baseline="0" dirty="0">
                <a:ln>
                  <a:noFill/>
                </a:ln>
                <a:effectLst/>
                <a:latin typeface="Arial" panose="020B0604020202020204" pitchFamily="34" charset="0"/>
              </a:rPr>
              <a:t>: The dataset was split into training (80%) and testing (20%) sets to evaluate model performance.</a:t>
            </a:r>
          </a:p>
          <a:p>
            <a:pPr marL="0" marR="0" lvl="0" indent="0" defTabSz="914400" rtl="0" eaLnBrk="0" fontAlgn="base" latinLnBrk="0" hangingPunct="0">
              <a:spcBef>
                <a:spcPct val="0"/>
              </a:spcBef>
              <a:spcAft>
                <a:spcPts val="600"/>
              </a:spcAft>
              <a:buClrTx/>
              <a:buSzTx/>
              <a:buFontTx/>
              <a:buChar char="•"/>
              <a:tabLst/>
            </a:pPr>
            <a:r>
              <a:rPr kumimoji="0" lang="ar-EG" altLang="ar-EG" sz="1800" b="1" i="0" u="none" strike="noStrike" cap="none" normalizeH="0" baseline="0" dirty="0">
                <a:ln>
                  <a:noFill/>
                </a:ln>
                <a:effectLst/>
                <a:latin typeface="Arial" panose="020B0604020202020204" pitchFamily="34" charset="0"/>
              </a:rPr>
              <a:t>Modeling Approaches</a:t>
            </a:r>
            <a:r>
              <a:rPr kumimoji="0" lang="ar-EG" altLang="ar-EG" sz="18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ar-EG" altLang="ar-EG" sz="1800" b="1" i="0" u="none" strike="noStrike" cap="none" normalizeH="0" baseline="0" dirty="0">
                <a:ln>
                  <a:noFill/>
                </a:ln>
                <a:effectLst/>
                <a:latin typeface="Arial" panose="020B0604020202020204" pitchFamily="34" charset="0"/>
              </a:rPr>
              <a:t>Passive Aggressive Classifier</a:t>
            </a:r>
            <a:r>
              <a:rPr kumimoji="0" lang="ar-EG" altLang="ar-EG" sz="1800" b="0" i="0" u="none" strike="noStrike" cap="none" normalizeH="0" baseline="0" dirty="0">
                <a:ln>
                  <a:noFill/>
                </a:ln>
                <a:effectLst/>
                <a:latin typeface="Arial" panose="020B0604020202020204" pitchFamily="34" charset="0"/>
              </a:rPr>
              <a:t>:</a:t>
            </a:r>
          </a:p>
          <a:p>
            <a:pPr marL="457200" marR="0" lvl="1" indent="0" defTabSz="914400" rtl="0" eaLnBrk="0" fontAlgn="base" latinLnBrk="0" hangingPunct="0">
              <a:spcBef>
                <a:spcPct val="0"/>
              </a:spcBef>
              <a:spcAft>
                <a:spcPts val="600"/>
              </a:spcAft>
              <a:buClrTx/>
              <a:buSzTx/>
              <a:buFontTx/>
              <a:buChar char="•"/>
              <a:tabLst/>
            </a:pPr>
            <a:r>
              <a:rPr kumimoji="0" lang="ar-EG" altLang="ar-EG" sz="1800" b="0" i="0" u="none" strike="noStrike" cap="none" normalizeH="0" baseline="0" dirty="0">
                <a:ln>
                  <a:noFill/>
                </a:ln>
                <a:effectLst/>
                <a:latin typeface="Arial" panose="020B0604020202020204" pitchFamily="34" charset="0"/>
              </a:rPr>
              <a:t>Trained and evaluated using the training and test sets.</a:t>
            </a:r>
          </a:p>
          <a:p>
            <a:pPr marL="457200" marR="0" lvl="1" indent="0" defTabSz="914400" rtl="0" eaLnBrk="0" fontAlgn="base" latinLnBrk="0" hangingPunct="0">
              <a:spcBef>
                <a:spcPct val="0"/>
              </a:spcBef>
              <a:spcAft>
                <a:spcPts val="600"/>
              </a:spcAft>
              <a:buClrTx/>
              <a:buSzTx/>
              <a:buFontTx/>
              <a:buChar char="•"/>
              <a:tabLst/>
            </a:pPr>
            <a:r>
              <a:rPr kumimoji="0" lang="ar-EG" altLang="ar-EG" sz="1800" b="0" i="0" u="none" strike="noStrike" cap="none" normalizeH="0" baseline="0" dirty="0">
                <a:ln>
                  <a:noFill/>
                </a:ln>
                <a:effectLst/>
                <a:latin typeface="Arial" panose="020B0604020202020204" pitchFamily="34" charset="0"/>
              </a:rPr>
              <a:t>Achieved accuracy and provided a classification report detailing precision, recall, and F1-score.</a:t>
            </a:r>
          </a:p>
          <a:p>
            <a:pPr marL="0" marR="0" lvl="0" indent="0" defTabSz="914400" rtl="0" eaLnBrk="0" fontAlgn="base" latinLnBrk="0" hangingPunct="0">
              <a:spcBef>
                <a:spcPct val="0"/>
              </a:spcBef>
              <a:spcAft>
                <a:spcPts val="600"/>
              </a:spcAft>
              <a:buClrTx/>
              <a:buSzTx/>
              <a:buFontTx/>
              <a:buChar char="•"/>
              <a:tabLst/>
            </a:pPr>
            <a:r>
              <a:rPr kumimoji="0" lang="ar-EG" altLang="ar-EG" sz="1800" b="1" i="0" u="none" strike="noStrike" cap="none" normalizeH="0" baseline="0" dirty="0">
                <a:ln>
                  <a:noFill/>
                </a:ln>
                <a:effectLst/>
                <a:latin typeface="Arial" panose="020B0604020202020204" pitchFamily="34" charset="0"/>
              </a:rPr>
              <a:t>Logistic Regression</a:t>
            </a:r>
            <a:r>
              <a:rPr kumimoji="0" lang="ar-EG" altLang="ar-EG" sz="1800" b="0" i="0" u="none" strike="noStrike" cap="none" normalizeH="0" baseline="0" dirty="0">
                <a:ln>
                  <a:noFill/>
                </a:ln>
                <a:effectLst/>
                <a:latin typeface="Arial" panose="020B0604020202020204" pitchFamily="34" charset="0"/>
              </a:rPr>
              <a:t>:</a:t>
            </a:r>
          </a:p>
          <a:p>
            <a:pPr marL="457200" marR="0" lvl="1" indent="0" defTabSz="914400" rtl="0" eaLnBrk="0" fontAlgn="base" latinLnBrk="0" hangingPunct="0">
              <a:spcBef>
                <a:spcPct val="0"/>
              </a:spcBef>
              <a:spcAft>
                <a:spcPts val="600"/>
              </a:spcAft>
              <a:buClrTx/>
              <a:buSzTx/>
              <a:buFontTx/>
              <a:buChar char="•"/>
              <a:tabLst/>
            </a:pPr>
            <a:r>
              <a:rPr kumimoji="0" lang="ar-EG" altLang="ar-EG" sz="1800" b="0" i="0" u="none" strike="noStrike" cap="none" normalizeH="0" baseline="0" dirty="0">
                <a:ln>
                  <a:noFill/>
                </a:ln>
                <a:effectLst/>
                <a:latin typeface="Arial" panose="020B0604020202020204" pitchFamily="34" charset="0"/>
              </a:rPr>
              <a:t>Implemented for binary sentiment classification.</a:t>
            </a:r>
          </a:p>
          <a:p>
            <a:pPr marL="457200" marR="0" lvl="1" indent="0" defTabSz="914400" rtl="0" eaLnBrk="0" fontAlgn="base" latinLnBrk="0" hangingPunct="0">
              <a:spcBef>
                <a:spcPct val="0"/>
              </a:spcBef>
              <a:spcAft>
                <a:spcPts val="600"/>
              </a:spcAft>
              <a:buClrTx/>
              <a:buSzTx/>
              <a:buFontTx/>
              <a:buChar char="•"/>
              <a:tabLst/>
            </a:pPr>
            <a:r>
              <a:rPr kumimoji="0" lang="ar-EG" altLang="ar-EG" sz="1800" b="0" i="0" u="none" strike="noStrike" cap="none" normalizeH="0" baseline="0" dirty="0">
                <a:ln>
                  <a:noFill/>
                </a:ln>
                <a:effectLst/>
                <a:latin typeface="Arial" panose="020B0604020202020204" pitchFamily="34" charset="0"/>
              </a:rPr>
              <a:t>Evaluated accuracy and produced a classification report.</a:t>
            </a:r>
          </a:p>
          <a:p>
            <a:pPr marL="0" marR="0" lvl="0" indent="0" defTabSz="914400" rtl="0" eaLnBrk="0" fontAlgn="base" latinLnBrk="0" hangingPunct="0">
              <a:spcBef>
                <a:spcPct val="0"/>
              </a:spcBef>
              <a:spcAft>
                <a:spcPts val="600"/>
              </a:spcAft>
              <a:buClrTx/>
              <a:buSzTx/>
              <a:buFontTx/>
              <a:buNone/>
              <a:tabLst/>
            </a:pPr>
            <a:endParaRPr kumimoji="0" lang="ar-EG" altLang="ar-EG"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776210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lights coming out of a computer screen&#10;&#10;Description automatically generated with medium confidence">
            <a:extLst>
              <a:ext uri="{FF2B5EF4-FFF2-40B4-BE49-F238E27FC236}">
                <a16:creationId xmlns:a16="http://schemas.microsoft.com/office/drawing/2014/main" id="{F1560E84-F55F-0E6D-BC55-30CCEBDB30C5}"/>
              </a:ext>
            </a:extLst>
          </p:cNvPr>
          <p:cNvPicPr>
            <a:picLocks noChangeAspect="1"/>
          </p:cNvPicPr>
          <p:nvPr/>
        </p:nvPicPr>
        <p:blipFill>
          <a:blip r:embed="rId2"/>
          <a:srcRect l="4418" r="16271"/>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1">
            <a:extLst>
              <a:ext uri="{FF2B5EF4-FFF2-40B4-BE49-F238E27FC236}">
                <a16:creationId xmlns:a16="http://schemas.microsoft.com/office/drawing/2014/main" id="{3F4BC2DB-1067-B973-E44D-CCF178C79294}"/>
              </a:ext>
            </a:extLst>
          </p:cNvPr>
          <p:cNvSpPr>
            <a:spLocks noGrp="1" noChangeArrowheads="1"/>
          </p:cNvSpPr>
          <p:nvPr>
            <p:ph idx="1"/>
          </p:nvPr>
        </p:nvSpPr>
        <p:spPr bwMode="auto">
          <a:xfrm>
            <a:off x="71761" y="1773936"/>
            <a:ext cx="7153656" cy="37629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ar-EG" altLang="ar-EG" sz="2000" b="1" i="0" u="none" strike="noStrike" cap="none" normalizeH="0" baseline="0" dirty="0">
                <a:ln>
                  <a:noFill/>
                </a:ln>
                <a:effectLst/>
                <a:latin typeface="Arial" panose="020B0604020202020204" pitchFamily="34" charset="0"/>
              </a:rPr>
              <a:t>Random Forest Classifier</a:t>
            </a:r>
            <a:r>
              <a:rPr kumimoji="0" lang="ar-EG" altLang="ar-EG" sz="2000" b="0" i="0" u="none" strike="noStrike" cap="none" normalizeH="0" baseline="0" dirty="0">
                <a:ln>
                  <a:noFill/>
                </a:ln>
                <a:effectLst/>
                <a:latin typeface="Arial" panose="020B0604020202020204" pitchFamily="34" charset="0"/>
              </a:rPr>
              <a:t>:</a:t>
            </a:r>
          </a:p>
          <a:p>
            <a:pPr marL="457200" marR="0" lvl="1" indent="0" defTabSz="914400" rtl="0" eaLnBrk="0" fontAlgn="base" latinLnBrk="0" hangingPunct="0">
              <a:spcBef>
                <a:spcPct val="0"/>
              </a:spcBef>
              <a:spcAft>
                <a:spcPts val="600"/>
              </a:spcAft>
              <a:buClrTx/>
              <a:buSzTx/>
              <a:buFontTx/>
              <a:buChar char="•"/>
              <a:tabLst/>
            </a:pPr>
            <a:r>
              <a:rPr kumimoji="0" lang="ar-EG" altLang="ar-EG" sz="2000" b="0" i="0" u="none" strike="noStrike" cap="none" normalizeH="0" baseline="0" dirty="0">
                <a:ln>
                  <a:noFill/>
                </a:ln>
                <a:effectLst/>
                <a:latin typeface="Arial" panose="020B0604020202020204" pitchFamily="34" charset="0"/>
              </a:rPr>
              <a:t>Trained on the TF-IDF features.</a:t>
            </a:r>
          </a:p>
          <a:p>
            <a:pPr marL="457200" marR="0" lvl="1" indent="0" defTabSz="914400" rtl="0" eaLnBrk="0" fontAlgn="base" latinLnBrk="0" hangingPunct="0">
              <a:spcBef>
                <a:spcPct val="0"/>
              </a:spcBef>
              <a:spcAft>
                <a:spcPts val="600"/>
              </a:spcAft>
              <a:buClrTx/>
              <a:buSzTx/>
              <a:buFontTx/>
              <a:buChar char="•"/>
              <a:tabLst/>
            </a:pPr>
            <a:r>
              <a:rPr kumimoji="0" lang="ar-EG" altLang="ar-EG" sz="2000" b="0" i="0" u="none" strike="noStrike" cap="none" normalizeH="0" baseline="0" dirty="0">
                <a:ln>
                  <a:noFill/>
                </a:ln>
                <a:effectLst/>
                <a:latin typeface="Arial" panose="020B0604020202020204" pitchFamily="34" charset="0"/>
              </a:rPr>
              <a:t>Assessed with accuracy and classification metrics.</a:t>
            </a:r>
          </a:p>
          <a:p>
            <a:pPr marL="0" marR="0" lvl="0" indent="0" defTabSz="914400" rtl="0" eaLnBrk="0" fontAlgn="base" latinLnBrk="0" hangingPunct="0">
              <a:spcBef>
                <a:spcPct val="0"/>
              </a:spcBef>
              <a:spcAft>
                <a:spcPts val="600"/>
              </a:spcAft>
              <a:buClrTx/>
              <a:buSzTx/>
              <a:buFontTx/>
              <a:buChar char="•"/>
              <a:tabLst/>
            </a:pPr>
            <a:r>
              <a:rPr kumimoji="0" lang="ar-EG" altLang="ar-EG" sz="2000" b="1" i="0" u="none" strike="noStrike" cap="none" normalizeH="0" baseline="0" dirty="0">
                <a:ln>
                  <a:noFill/>
                </a:ln>
                <a:effectLst/>
                <a:latin typeface="Arial" panose="020B0604020202020204" pitchFamily="34" charset="0"/>
              </a:rPr>
              <a:t>Support Vector Machine (SVM)</a:t>
            </a:r>
            <a:r>
              <a:rPr kumimoji="0" lang="ar-EG" altLang="ar-EG" sz="2000" b="0" i="0" u="none" strike="noStrike" cap="none" normalizeH="0" baseline="0" dirty="0">
                <a:ln>
                  <a:noFill/>
                </a:ln>
                <a:effectLst/>
                <a:latin typeface="Arial" panose="020B0604020202020204" pitchFamily="34" charset="0"/>
              </a:rPr>
              <a:t>:</a:t>
            </a:r>
          </a:p>
          <a:p>
            <a:pPr marL="457200" marR="0" lvl="1" indent="0" defTabSz="914400" rtl="0" eaLnBrk="0" fontAlgn="base" latinLnBrk="0" hangingPunct="0">
              <a:spcBef>
                <a:spcPct val="0"/>
              </a:spcBef>
              <a:spcAft>
                <a:spcPts val="600"/>
              </a:spcAft>
              <a:buClrTx/>
              <a:buSzTx/>
              <a:buFontTx/>
              <a:buChar char="•"/>
              <a:tabLst/>
            </a:pPr>
            <a:r>
              <a:rPr kumimoji="0" lang="ar-EG" altLang="ar-EG" sz="2000" b="0" i="0" u="none" strike="noStrike" cap="none" normalizeH="0" baseline="0" dirty="0">
                <a:ln>
                  <a:noFill/>
                </a:ln>
                <a:effectLst/>
                <a:latin typeface="Arial" panose="020B0604020202020204" pitchFamily="34" charset="0"/>
              </a:rPr>
              <a:t>Another approach for sentiment analysis.</a:t>
            </a:r>
          </a:p>
          <a:p>
            <a:pPr marL="457200" marR="0" lvl="1" indent="0" defTabSz="914400" rtl="0" eaLnBrk="0" fontAlgn="base" latinLnBrk="0" hangingPunct="0">
              <a:spcBef>
                <a:spcPct val="0"/>
              </a:spcBef>
              <a:spcAft>
                <a:spcPts val="600"/>
              </a:spcAft>
              <a:buClrTx/>
              <a:buSzTx/>
              <a:buFontTx/>
              <a:buChar char="•"/>
              <a:tabLst/>
            </a:pPr>
            <a:r>
              <a:rPr kumimoji="0" lang="ar-EG" altLang="ar-EG" sz="2000" b="0" i="0" u="none" strike="noStrike" cap="none" normalizeH="0" baseline="0" dirty="0">
                <a:ln>
                  <a:noFill/>
                </a:ln>
                <a:effectLst/>
                <a:latin typeface="Arial" panose="020B0604020202020204" pitchFamily="34" charset="0"/>
              </a:rPr>
              <a:t>Evaluated with accuracy and provided a classification report.</a:t>
            </a:r>
          </a:p>
          <a:p>
            <a:pPr marL="0" marR="0" lvl="0" indent="0" defTabSz="914400" rtl="0" eaLnBrk="0" fontAlgn="base" latinLnBrk="0" hangingPunct="0">
              <a:spcBef>
                <a:spcPct val="0"/>
              </a:spcBef>
              <a:spcAft>
                <a:spcPts val="600"/>
              </a:spcAft>
              <a:buClrTx/>
              <a:buSzTx/>
              <a:buFontTx/>
              <a:buChar char="•"/>
              <a:tabLst/>
            </a:pPr>
            <a:r>
              <a:rPr kumimoji="0" lang="ar-EG" altLang="ar-EG" sz="2000" b="1" i="0" u="none" strike="noStrike" cap="none" normalizeH="0" baseline="0" dirty="0">
                <a:ln>
                  <a:noFill/>
                </a:ln>
                <a:effectLst/>
                <a:latin typeface="Arial" panose="020B0604020202020204" pitchFamily="34" charset="0"/>
              </a:rPr>
              <a:t>Evaluation Metrics</a:t>
            </a:r>
            <a:r>
              <a:rPr kumimoji="0" lang="ar-EG" altLang="ar-EG" sz="20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ar-EG" altLang="ar-EG" sz="2000" b="0" i="0" u="none" strike="noStrike" cap="none" normalizeH="0" baseline="0" dirty="0">
                <a:ln>
                  <a:noFill/>
                </a:ln>
                <a:effectLst/>
                <a:latin typeface="Arial" panose="020B0604020202020204" pitchFamily="34" charset="0"/>
              </a:rPr>
              <a:t>Each model's performance was assessed using accuracy and detailed classification reports, providing insights into their effectiveness in predicting sentiments.</a:t>
            </a:r>
          </a:p>
          <a:p>
            <a:pPr marL="0" marR="0" lvl="0" indent="0" defTabSz="914400" rtl="0" eaLnBrk="0" fontAlgn="base" latinLnBrk="0" hangingPunct="0">
              <a:spcBef>
                <a:spcPct val="0"/>
              </a:spcBef>
              <a:spcAft>
                <a:spcPts val="600"/>
              </a:spcAft>
              <a:buClrTx/>
              <a:buSzTx/>
              <a:buFontTx/>
              <a:buNone/>
              <a:tabLst/>
            </a:pPr>
            <a:endParaRPr kumimoji="0" lang="ar-EG" altLang="ar-EG"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674253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84FBF4-A4CF-FEEC-0BCF-EDB33C7D43A0}"/>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2C2C584-ACA6-DFDE-8929-C105231DC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AA3E87-A7FF-F8BA-6916-38F0A4B88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lights coming out of a computer screen&#10;&#10;Description automatically generated with medium confidence">
            <a:extLst>
              <a:ext uri="{FF2B5EF4-FFF2-40B4-BE49-F238E27FC236}">
                <a16:creationId xmlns:a16="http://schemas.microsoft.com/office/drawing/2014/main" id="{1A14BB84-F374-9AE7-A7F2-467C4B6744F4}"/>
              </a:ext>
            </a:extLst>
          </p:cNvPr>
          <p:cNvPicPr>
            <a:picLocks noChangeAspect="1"/>
          </p:cNvPicPr>
          <p:nvPr/>
        </p:nvPicPr>
        <p:blipFill>
          <a:blip r:embed="rId2">
            <a:alphaModFix amt="60000"/>
          </a:blip>
          <a:srcRect t="2271"/>
          <a:stretch/>
        </p:blipFill>
        <p:spPr>
          <a:xfrm>
            <a:off x="180975" y="182880"/>
            <a:ext cx="11823637" cy="6499784"/>
          </a:xfrm>
          <a:prstGeom prst="rect">
            <a:avLst/>
          </a:prstGeom>
        </p:spPr>
      </p:pic>
      <p:sp>
        <p:nvSpPr>
          <p:cNvPr id="3" name="Title 1">
            <a:extLst>
              <a:ext uri="{FF2B5EF4-FFF2-40B4-BE49-F238E27FC236}">
                <a16:creationId xmlns:a16="http://schemas.microsoft.com/office/drawing/2014/main" id="{45F1DF64-0811-93E9-9FD9-597D8D3E1850}"/>
              </a:ext>
            </a:extLst>
          </p:cNvPr>
          <p:cNvSpPr txBox="1">
            <a:spLocks/>
          </p:cNvSpPr>
          <p:nvPr/>
        </p:nvSpPr>
        <p:spPr>
          <a:xfrm>
            <a:off x="3524250" y="2328334"/>
            <a:ext cx="5143500" cy="1367896"/>
          </a:xfrm>
          <a:prstGeom prst="rect">
            <a:avLst/>
          </a:prstGeom>
        </p:spPr>
        <p:txBody>
          <a:bodyPr>
            <a:normAutofit lnSpcReduction="10000"/>
          </a:bodyPr>
          <a:lstStyle>
            <a:defPPr>
              <a:defRPr lang="en-US"/>
            </a:defPPr>
            <a:lvl1pPr marL="0" algn="l" defTabSz="609539" rtl="0" eaLnBrk="1" latinLnBrk="0" hangingPunct="1">
              <a:spcBef>
                <a:spcPct val="0"/>
              </a:spcBef>
              <a:buNone/>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4400">
                <a:solidFill>
                  <a:srgbClr val="FFFFFF"/>
                </a:solidFill>
              </a:rPr>
              <a:t>MLFlow Sentiment Analysis Project</a:t>
            </a:r>
            <a:endParaRPr lang="en-US" sz="4400" dirty="0">
              <a:solidFill>
                <a:srgbClr val="FFFFFF"/>
              </a:solidFill>
            </a:endParaRPr>
          </a:p>
        </p:txBody>
      </p:sp>
      <p:sp>
        <p:nvSpPr>
          <p:cNvPr id="5" name="Subtitle 2">
            <a:extLst>
              <a:ext uri="{FF2B5EF4-FFF2-40B4-BE49-F238E27FC236}">
                <a16:creationId xmlns:a16="http://schemas.microsoft.com/office/drawing/2014/main" id="{9254A89F-A4F8-2104-2CAB-4B8529554BCD}"/>
              </a:ext>
            </a:extLst>
          </p:cNvPr>
          <p:cNvSpPr txBox="1">
            <a:spLocks/>
          </p:cNvSpPr>
          <p:nvPr/>
        </p:nvSpPr>
        <p:spPr>
          <a:xfrm>
            <a:off x="3524250" y="3602039"/>
            <a:ext cx="5143500" cy="953029"/>
          </a:xfrm>
          <a:prstGeom prst="rect">
            <a:avLst/>
          </a:prstGeom>
        </p:spPr>
        <p:txBody>
          <a:bodyPr>
            <a:normAutofit/>
          </a:bodyPr>
          <a:lstStyle>
            <a:defPPr>
              <a:defRPr lang="en-US"/>
            </a:defPPr>
            <a:lvl1pPr marL="0" indent="-3429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1pPr>
            <a:lvl2pPr marL="304770" indent="-28575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609539"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914309"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4pPr>
            <a:lvl5pPr marL="1219078"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5pPr>
            <a:lvl6pPr marL="1523848"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1828617"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133387"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438156"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pPr algn="ctr"/>
            <a:r>
              <a:rPr lang="en-US">
                <a:solidFill>
                  <a:schemeClr val="bg2"/>
                </a:solidFill>
              </a:rPr>
              <a:t>Comprehensive Model Training and Evaluation</a:t>
            </a:r>
            <a:endParaRPr lang="en-US" dirty="0">
              <a:solidFill>
                <a:schemeClr val="bg2"/>
              </a:solidFill>
            </a:endParaRPr>
          </a:p>
        </p:txBody>
      </p:sp>
    </p:spTree>
    <p:extLst>
      <p:ext uri="{BB962C8B-B14F-4D97-AF65-F5344CB8AC3E}">
        <p14:creationId xmlns:p14="http://schemas.microsoft.com/office/powerpoint/2010/main" val="3814099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AEAF66-6B98-A809-D1B9-7FDD8AAF4F59}"/>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C2DA773-847A-497B-7EED-4E0D175AF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720B3F5-7073-D0FC-CD14-66A60EE43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lights coming out of a computer screen&#10;&#10;Description automatically generated with medium confidence">
            <a:extLst>
              <a:ext uri="{FF2B5EF4-FFF2-40B4-BE49-F238E27FC236}">
                <a16:creationId xmlns:a16="http://schemas.microsoft.com/office/drawing/2014/main" id="{F808A729-326F-4593-8F28-3CA3266F2066}"/>
              </a:ext>
            </a:extLst>
          </p:cNvPr>
          <p:cNvPicPr>
            <a:picLocks noChangeAspect="1"/>
          </p:cNvPicPr>
          <p:nvPr/>
        </p:nvPicPr>
        <p:blipFill>
          <a:blip r:embed="rId2">
            <a:alphaModFix amt="60000"/>
          </a:blip>
          <a:srcRect t="2271"/>
          <a:stretch/>
        </p:blipFill>
        <p:spPr>
          <a:xfrm>
            <a:off x="180975" y="182880"/>
            <a:ext cx="11823637" cy="6499784"/>
          </a:xfrm>
          <a:prstGeom prst="rect">
            <a:avLst/>
          </a:prstGeom>
        </p:spPr>
      </p:pic>
      <p:sp>
        <p:nvSpPr>
          <p:cNvPr id="3" name="Title 1">
            <a:extLst>
              <a:ext uri="{FF2B5EF4-FFF2-40B4-BE49-F238E27FC236}">
                <a16:creationId xmlns:a16="http://schemas.microsoft.com/office/drawing/2014/main" id="{E05F93E0-DF81-3431-0FCF-9DC30EE955F9}"/>
              </a:ext>
            </a:extLst>
          </p:cNvPr>
          <p:cNvSpPr txBox="1">
            <a:spLocks/>
          </p:cNvSpPr>
          <p:nvPr/>
        </p:nvSpPr>
        <p:spPr>
          <a:xfrm>
            <a:off x="3524250" y="2328334"/>
            <a:ext cx="5143500" cy="1367896"/>
          </a:xfrm>
          <a:prstGeom prst="rect">
            <a:avLst/>
          </a:prstGeom>
        </p:spPr>
        <p:txBody>
          <a:bodyPr>
            <a:normAutofit/>
          </a:bodyPr>
          <a:lstStyle>
            <a:defPPr>
              <a:defRPr lang="en-US"/>
            </a:defPPr>
            <a:lvl1pPr marL="0" algn="l" defTabSz="609539" rtl="0" eaLnBrk="1" latinLnBrk="0" hangingPunct="1">
              <a:spcBef>
                <a:spcPct val="0"/>
              </a:spcBef>
              <a:buNone/>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US" sz="4400" dirty="0">
              <a:solidFill>
                <a:srgbClr val="FFFFFF"/>
              </a:solidFill>
            </a:endParaRPr>
          </a:p>
        </p:txBody>
      </p:sp>
      <p:sp>
        <p:nvSpPr>
          <p:cNvPr id="2" name="Title 1">
            <a:extLst>
              <a:ext uri="{FF2B5EF4-FFF2-40B4-BE49-F238E27FC236}">
                <a16:creationId xmlns:a16="http://schemas.microsoft.com/office/drawing/2014/main" id="{636407B1-9EEF-631F-6CD8-3D989AC3A084}"/>
              </a:ext>
            </a:extLst>
          </p:cNvPr>
          <p:cNvSpPr txBox="1">
            <a:spLocks/>
          </p:cNvSpPr>
          <p:nvPr/>
        </p:nvSpPr>
        <p:spPr>
          <a:xfrm>
            <a:off x="1997202" y="639520"/>
            <a:ext cx="2940558" cy="1719072"/>
          </a:xfrm>
          <a:prstGeom prst="rect">
            <a:avLst/>
          </a:prstGeom>
        </p:spPr>
        <p:txBody>
          <a:bodyPr anchor="b">
            <a:normAutofit/>
          </a:bodyPr>
          <a:lstStyle>
            <a:defPPr>
              <a:defRPr lang="en-US"/>
            </a:defPPr>
            <a:lvl1pPr marL="0" algn="l" defTabSz="609539" rtl="0" eaLnBrk="1" latinLnBrk="0" hangingPunct="1">
              <a:spcBef>
                <a:spcPct val="0"/>
              </a:spcBef>
              <a:buNone/>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4700" dirty="0">
                <a:solidFill>
                  <a:schemeClr val="bg1"/>
                </a:solidFill>
              </a:rPr>
              <a:t>Datasets Used</a:t>
            </a:r>
          </a:p>
        </p:txBody>
      </p:sp>
      <p:sp>
        <p:nvSpPr>
          <p:cNvPr id="6" name="Content Placeholder 2">
            <a:extLst>
              <a:ext uri="{FF2B5EF4-FFF2-40B4-BE49-F238E27FC236}">
                <a16:creationId xmlns:a16="http://schemas.microsoft.com/office/drawing/2014/main" id="{4CE4091E-CF9B-D795-E179-34CD379AB15D}"/>
              </a:ext>
            </a:extLst>
          </p:cNvPr>
          <p:cNvSpPr txBox="1">
            <a:spLocks/>
          </p:cNvSpPr>
          <p:nvPr/>
        </p:nvSpPr>
        <p:spPr>
          <a:xfrm>
            <a:off x="1997202" y="2807208"/>
            <a:ext cx="2571750" cy="3410712"/>
          </a:xfrm>
          <a:prstGeom prst="rect">
            <a:avLst/>
          </a:prstGeom>
        </p:spPr>
        <p:txBody>
          <a:bodyPr anchor="t">
            <a:normAutofit/>
          </a:bodyPr>
          <a:lstStyle>
            <a:defPPr>
              <a:defRPr lang="en-US"/>
            </a:defPPr>
            <a:lvl1pPr marL="0" indent="-3429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1pPr>
            <a:lvl2pPr marL="304770" indent="-28575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609539"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914309"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4pPr>
            <a:lvl5pPr marL="1219078"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5pPr>
            <a:lvl6pPr marL="1523848"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1828617"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133387"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438156"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pPr>
              <a:lnSpc>
                <a:spcPct val="90000"/>
              </a:lnSpc>
            </a:pPr>
            <a:r>
              <a:rPr lang="en-US" sz="1300" dirty="0">
                <a:solidFill>
                  <a:schemeClr val="bg1"/>
                </a:solidFill>
              </a:rPr>
              <a:t>We utilized well-known datasets for sentiment analysis:</a:t>
            </a:r>
          </a:p>
        </p:txBody>
      </p:sp>
      <p:pic>
        <p:nvPicPr>
          <p:cNvPr id="7" name="صورة 5">
            <a:extLst>
              <a:ext uri="{FF2B5EF4-FFF2-40B4-BE49-F238E27FC236}">
                <a16:creationId xmlns:a16="http://schemas.microsoft.com/office/drawing/2014/main" id="{53D86096-6476-FD7D-054D-61C426F2DB39}"/>
              </a:ext>
            </a:extLst>
          </p:cNvPr>
          <p:cNvPicPr>
            <a:picLocks noChangeAspect="1"/>
          </p:cNvPicPr>
          <p:nvPr/>
        </p:nvPicPr>
        <p:blipFill>
          <a:blip r:embed="rId3"/>
          <a:stretch>
            <a:fillRect/>
          </a:stretch>
        </p:blipFill>
        <p:spPr>
          <a:xfrm>
            <a:off x="5842000" y="2006600"/>
            <a:ext cx="3954877" cy="3708400"/>
          </a:xfrm>
          <a:prstGeom prst="rect">
            <a:avLst/>
          </a:prstGeom>
        </p:spPr>
      </p:pic>
    </p:spTree>
    <p:extLst>
      <p:ext uri="{BB962C8B-B14F-4D97-AF65-F5344CB8AC3E}">
        <p14:creationId xmlns:p14="http://schemas.microsoft.com/office/powerpoint/2010/main" val="2300140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E0D9B4-A096-194D-A4F3-2F8595CEACB5}"/>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4335CB0-181D-CD85-0132-216403DC0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7A7170-CA77-5ECE-2F80-9B116ED9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lights coming out of a computer screen&#10;&#10;Description automatically generated with medium confidence">
            <a:extLst>
              <a:ext uri="{FF2B5EF4-FFF2-40B4-BE49-F238E27FC236}">
                <a16:creationId xmlns:a16="http://schemas.microsoft.com/office/drawing/2014/main" id="{47E17986-B489-0D02-B661-8FFE81EBCBC0}"/>
              </a:ext>
            </a:extLst>
          </p:cNvPr>
          <p:cNvPicPr>
            <a:picLocks noChangeAspect="1"/>
          </p:cNvPicPr>
          <p:nvPr/>
        </p:nvPicPr>
        <p:blipFill>
          <a:blip r:embed="rId2">
            <a:alphaModFix amt="60000"/>
          </a:blip>
          <a:srcRect t="2271"/>
          <a:stretch/>
        </p:blipFill>
        <p:spPr>
          <a:xfrm>
            <a:off x="180975" y="358216"/>
            <a:ext cx="11823637" cy="6499784"/>
          </a:xfrm>
          <a:prstGeom prst="rect">
            <a:avLst/>
          </a:prstGeom>
        </p:spPr>
      </p:pic>
      <p:sp>
        <p:nvSpPr>
          <p:cNvPr id="2" name="Title 1">
            <a:extLst>
              <a:ext uri="{FF2B5EF4-FFF2-40B4-BE49-F238E27FC236}">
                <a16:creationId xmlns:a16="http://schemas.microsoft.com/office/drawing/2014/main" id="{0B6F0BD3-0CF0-2854-8E26-42DF00FFABE9}"/>
              </a:ext>
            </a:extLst>
          </p:cNvPr>
          <p:cNvSpPr txBox="1">
            <a:spLocks/>
          </p:cNvSpPr>
          <p:nvPr/>
        </p:nvSpPr>
        <p:spPr>
          <a:xfrm>
            <a:off x="1151197" y="887148"/>
            <a:ext cx="4947341" cy="1322888"/>
          </a:xfrm>
          <a:prstGeom prst="rect">
            <a:avLst/>
          </a:prstGeom>
        </p:spPr>
        <p:txBody>
          <a:bodyPr>
            <a:normAutofit/>
          </a:bodyPr>
          <a:lstStyle>
            <a:defPPr>
              <a:defRPr lang="en-US"/>
            </a:defPPr>
            <a:lvl1pPr marL="0" algn="l" defTabSz="609539" rtl="0" eaLnBrk="1" latinLnBrk="0" hangingPunct="1">
              <a:spcBef>
                <a:spcPct val="0"/>
              </a:spcBef>
              <a:buNone/>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dirty="0">
                <a:solidFill>
                  <a:schemeClr val="bg1"/>
                </a:solidFill>
              </a:rPr>
              <a:t>Models Trained</a:t>
            </a:r>
          </a:p>
        </p:txBody>
      </p:sp>
      <p:sp>
        <p:nvSpPr>
          <p:cNvPr id="7" name="Content Placeholder 2">
            <a:extLst>
              <a:ext uri="{FF2B5EF4-FFF2-40B4-BE49-F238E27FC236}">
                <a16:creationId xmlns:a16="http://schemas.microsoft.com/office/drawing/2014/main" id="{34F3AB12-BA3B-121B-FCB0-8927C8541A00}"/>
              </a:ext>
            </a:extLst>
          </p:cNvPr>
          <p:cNvSpPr txBox="1">
            <a:spLocks/>
          </p:cNvSpPr>
          <p:nvPr/>
        </p:nvSpPr>
        <p:spPr>
          <a:xfrm>
            <a:off x="1151197" y="2471651"/>
            <a:ext cx="4825354" cy="3908585"/>
          </a:xfrm>
          <a:prstGeom prst="rect">
            <a:avLst/>
          </a:prstGeom>
        </p:spPr>
        <p:txBody>
          <a:bodyPr>
            <a:normAutofit/>
          </a:bodyPr>
          <a:lstStyle>
            <a:defPPr>
              <a:defRPr lang="en-US"/>
            </a:defPPr>
            <a:lvl1pPr marL="0" indent="-3429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1pPr>
            <a:lvl2pPr marL="304770" indent="-28575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609539"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914309"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4pPr>
            <a:lvl5pPr marL="1219078"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5pPr>
            <a:lvl6pPr marL="1523848"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1828617"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133387"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438156"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r>
              <a:rPr lang="en-US" sz="1700" dirty="0">
                <a:solidFill>
                  <a:schemeClr val="bg1"/>
                </a:solidFill>
              </a:rPr>
              <a:t>Passive aggressive classifier (PAC)</a:t>
            </a:r>
          </a:p>
          <a:p>
            <a:r>
              <a:rPr lang="en-US" sz="1700" dirty="0">
                <a:solidFill>
                  <a:schemeClr val="bg1"/>
                </a:solidFill>
              </a:rPr>
              <a:t>• Logistic Regression</a:t>
            </a:r>
          </a:p>
          <a:p>
            <a:r>
              <a:rPr lang="en-US" sz="1700" dirty="0">
                <a:solidFill>
                  <a:schemeClr val="bg1"/>
                </a:solidFill>
              </a:rPr>
              <a:t>• Support Vector Machine (SVM)</a:t>
            </a:r>
          </a:p>
          <a:p>
            <a:r>
              <a:rPr lang="en-US" sz="1700" dirty="0">
                <a:solidFill>
                  <a:schemeClr val="bg1"/>
                </a:solidFill>
              </a:rPr>
              <a:t>• Random Forest</a:t>
            </a:r>
          </a:p>
        </p:txBody>
      </p:sp>
      <p:pic>
        <p:nvPicPr>
          <p:cNvPr id="8" name="صورة 5">
            <a:extLst>
              <a:ext uri="{FF2B5EF4-FFF2-40B4-BE49-F238E27FC236}">
                <a16:creationId xmlns:a16="http://schemas.microsoft.com/office/drawing/2014/main" id="{31A17A3D-6ABC-BB03-9988-97FABC27B6C9}"/>
              </a:ext>
            </a:extLst>
          </p:cNvPr>
          <p:cNvPicPr>
            <a:picLocks noChangeAspect="1"/>
          </p:cNvPicPr>
          <p:nvPr/>
        </p:nvPicPr>
        <p:blipFill>
          <a:blip r:embed="rId3"/>
          <a:stretch>
            <a:fillRect/>
          </a:stretch>
        </p:blipFill>
        <p:spPr>
          <a:xfrm>
            <a:off x="4565621" y="2276729"/>
            <a:ext cx="6005081" cy="2926333"/>
          </a:xfrm>
          <a:prstGeom prst="rect">
            <a:avLst/>
          </a:prstGeom>
        </p:spPr>
      </p:pic>
    </p:spTree>
    <p:extLst>
      <p:ext uri="{BB962C8B-B14F-4D97-AF65-F5344CB8AC3E}">
        <p14:creationId xmlns:p14="http://schemas.microsoft.com/office/powerpoint/2010/main" val="3953581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3F11DA-0F95-A5B2-A835-E33D3030BD2D}"/>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7CC9281-5CB6-3213-F491-CE1F6C538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5136D7-4502-AB00-BEB6-9128645B4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lights coming out of a computer screen&#10;&#10;Description automatically generated with medium confidence">
            <a:extLst>
              <a:ext uri="{FF2B5EF4-FFF2-40B4-BE49-F238E27FC236}">
                <a16:creationId xmlns:a16="http://schemas.microsoft.com/office/drawing/2014/main" id="{46B6609E-40FC-C350-DA91-1059C8985465}"/>
              </a:ext>
            </a:extLst>
          </p:cNvPr>
          <p:cNvPicPr>
            <a:picLocks noChangeAspect="1"/>
          </p:cNvPicPr>
          <p:nvPr/>
        </p:nvPicPr>
        <p:blipFill>
          <a:blip r:embed="rId2">
            <a:alphaModFix amt="60000"/>
          </a:blip>
          <a:srcRect t="2271"/>
          <a:stretch/>
        </p:blipFill>
        <p:spPr>
          <a:xfrm>
            <a:off x="180975" y="182880"/>
            <a:ext cx="11823637" cy="6499784"/>
          </a:xfrm>
          <a:prstGeom prst="rect">
            <a:avLst/>
          </a:prstGeom>
        </p:spPr>
      </p:pic>
      <p:sp>
        <p:nvSpPr>
          <p:cNvPr id="3" name="Title 1">
            <a:extLst>
              <a:ext uri="{FF2B5EF4-FFF2-40B4-BE49-F238E27FC236}">
                <a16:creationId xmlns:a16="http://schemas.microsoft.com/office/drawing/2014/main" id="{20FF86E2-E2AE-E0DC-6E2E-C6CF34DC2F7A}"/>
              </a:ext>
            </a:extLst>
          </p:cNvPr>
          <p:cNvSpPr txBox="1">
            <a:spLocks/>
          </p:cNvSpPr>
          <p:nvPr/>
        </p:nvSpPr>
        <p:spPr>
          <a:xfrm>
            <a:off x="2405698" y="936209"/>
            <a:ext cx="2670189" cy="1645920"/>
          </a:xfrm>
          <a:prstGeom prst="rect">
            <a:avLst/>
          </a:prstGeom>
        </p:spPr>
        <p:txBody>
          <a:bodyPr>
            <a:normAutofit/>
          </a:bodyPr>
          <a:lstStyle>
            <a:defPPr>
              <a:defRPr lang="en-US"/>
            </a:defPPr>
            <a:lvl1pPr marL="0" algn="l" defTabSz="609539" rtl="0" eaLnBrk="1" latinLnBrk="0" hangingPunct="1">
              <a:spcBef>
                <a:spcPct val="0"/>
              </a:spcBef>
              <a:buNone/>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2800" dirty="0" err="1">
                <a:solidFill>
                  <a:schemeClr val="bg1"/>
                </a:solidFill>
              </a:rPr>
              <a:t>MLFlow</a:t>
            </a:r>
            <a:r>
              <a:rPr lang="en-US" sz="2800" dirty="0">
                <a:solidFill>
                  <a:schemeClr val="bg1"/>
                </a:solidFill>
              </a:rPr>
              <a:t> for Model Tracking</a:t>
            </a:r>
          </a:p>
        </p:txBody>
      </p:sp>
      <p:sp>
        <p:nvSpPr>
          <p:cNvPr id="5" name="Content Placeholder 2">
            <a:extLst>
              <a:ext uri="{FF2B5EF4-FFF2-40B4-BE49-F238E27FC236}">
                <a16:creationId xmlns:a16="http://schemas.microsoft.com/office/drawing/2014/main" id="{D7320170-E8E2-D7A9-4714-CC537699C0A8}"/>
              </a:ext>
            </a:extLst>
          </p:cNvPr>
          <p:cNvSpPr txBox="1">
            <a:spLocks/>
          </p:cNvSpPr>
          <p:nvPr/>
        </p:nvSpPr>
        <p:spPr>
          <a:xfrm>
            <a:off x="6099206" y="991073"/>
            <a:ext cx="4501977" cy="1645920"/>
          </a:xfrm>
          <a:prstGeom prst="rect">
            <a:avLst/>
          </a:prstGeom>
        </p:spPr>
        <p:txBody>
          <a:bodyPr anchor="ctr">
            <a:normAutofit/>
          </a:bodyPr>
          <a:lstStyle>
            <a:defPPr>
              <a:defRPr lang="en-US"/>
            </a:defPPr>
            <a:lvl1pPr marL="0" indent="-3429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1pPr>
            <a:lvl2pPr marL="304770" indent="-28575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609539"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914309"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4pPr>
            <a:lvl5pPr marL="1219078"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5pPr>
            <a:lvl6pPr marL="1523848"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1828617"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133387"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438156"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pPr>
              <a:lnSpc>
                <a:spcPct val="90000"/>
              </a:lnSpc>
            </a:pPr>
            <a:r>
              <a:rPr lang="en-US" sz="1600" dirty="0" err="1">
                <a:solidFill>
                  <a:schemeClr val="bg1"/>
                </a:solidFill>
              </a:rPr>
              <a:t>MLFlow</a:t>
            </a:r>
            <a:r>
              <a:rPr lang="en-US" sz="1600" dirty="0">
                <a:solidFill>
                  <a:schemeClr val="bg1"/>
                </a:solidFill>
              </a:rPr>
              <a:t> was used for tracking the performance of different models:</a:t>
            </a:r>
          </a:p>
          <a:p>
            <a:pPr>
              <a:lnSpc>
                <a:spcPct val="90000"/>
              </a:lnSpc>
            </a:pPr>
            <a:r>
              <a:rPr lang="en-US" sz="1600" dirty="0">
                <a:solidFill>
                  <a:schemeClr val="bg1"/>
                </a:solidFill>
              </a:rPr>
              <a:t>• Track metrics such as accuracy, precision, recall, and F1-score.</a:t>
            </a:r>
          </a:p>
          <a:p>
            <a:pPr>
              <a:lnSpc>
                <a:spcPct val="90000"/>
              </a:lnSpc>
            </a:pPr>
            <a:r>
              <a:rPr lang="en-US" sz="1600" dirty="0">
                <a:solidFill>
                  <a:schemeClr val="bg1"/>
                </a:solidFill>
              </a:rPr>
              <a:t>• Compare model versions and hyperparameter tuning results.</a:t>
            </a:r>
          </a:p>
        </p:txBody>
      </p:sp>
      <p:pic>
        <p:nvPicPr>
          <p:cNvPr id="6" name="صورة 9">
            <a:extLst>
              <a:ext uri="{FF2B5EF4-FFF2-40B4-BE49-F238E27FC236}">
                <a16:creationId xmlns:a16="http://schemas.microsoft.com/office/drawing/2014/main" id="{21632DDA-BDB1-61C7-2626-CBA267C70EF5}"/>
              </a:ext>
            </a:extLst>
          </p:cNvPr>
          <p:cNvPicPr>
            <a:picLocks noChangeAspect="1"/>
          </p:cNvPicPr>
          <p:nvPr/>
        </p:nvPicPr>
        <p:blipFill>
          <a:blip r:embed="rId3"/>
          <a:stretch>
            <a:fillRect/>
          </a:stretch>
        </p:blipFill>
        <p:spPr>
          <a:xfrm>
            <a:off x="2276974" y="2947416"/>
            <a:ext cx="7087214" cy="2936495"/>
          </a:xfrm>
          <a:prstGeom prst="rect">
            <a:avLst/>
          </a:prstGeom>
        </p:spPr>
      </p:pic>
    </p:spTree>
    <p:extLst>
      <p:ext uri="{BB962C8B-B14F-4D97-AF65-F5344CB8AC3E}">
        <p14:creationId xmlns:p14="http://schemas.microsoft.com/office/powerpoint/2010/main" val="3603569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lights coming out of a computer screen&#10;&#10;Description automatically generated with medium confidence">
            <a:extLst>
              <a:ext uri="{FF2B5EF4-FFF2-40B4-BE49-F238E27FC236}">
                <a16:creationId xmlns:a16="http://schemas.microsoft.com/office/drawing/2014/main" id="{F736D79F-696D-F982-8630-500DD06C1A66}"/>
              </a:ext>
            </a:extLst>
          </p:cNvPr>
          <p:cNvPicPr>
            <a:picLocks noChangeAspect="1"/>
          </p:cNvPicPr>
          <p:nvPr/>
        </p:nvPicPr>
        <p:blipFill>
          <a:blip r:embed="rId2">
            <a:alphaModFix amt="60000"/>
          </a:blip>
          <a:srcRect t="2271"/>
          <a:stretch/>
        </p:blipFill>
        <p:spPr>
          <a:xfrm>
            <a:off x="180975" y="182880"/>
            <a:ext cx="11823637" cy="6499784"/>
          </a:xfrm>
          <a:prstGeom prst="rect">
            <a:avLst/>
          </a:prstGeom>
        </p:spPr>
      </p:pic>
      <p:sp>
        <p:nvSpPr>
          <p:cNvPr id="2" name="Content Placeholder 2">
            <a:extLst>
              <a:ext uri="{FF2B5EF4-FFF2-40B4-BE49-F238E27FC236}">
                <a16:creationId xmlns:a16="http://schemas.microsoft.com/office/drawing/2014/main" id="{6A25F4B6-0B5E-E7EE-DD0A-9F5DCAB1F83E}"/>
              </a:ext>
            </a:extLst>
          </p:cNvPr>
          <p:cNvSpPr txBox="1">
            <a:spLocks/>
          </p:cNvSpPr>
          <p:nvPr/>
        </p:nvSpPr>
        <p:spPr>
          <a:xfrm>
            <a:off x="838200" y="3526300"/>
            <a:ext cx="10165218" cy="2588458"/>
          </a:xfrm>
          <a:prstGeom prst="rect">
            <a:avLst/>
          </a:prstGeom>
        </p:spPr>
        <p:txBody>
          <a:bodyPr vert="horz" lIns="91440" tIns="45720" rIns="91440" bIns="45720" rtlCol="0">
            <a:normAutofit/>
          </a:bodyPr>
          <a:lstStyle>
            <a:defPPr>
              <a:defRPr lang="en-US"/>
            </a:defPPr>
            <a:lvl1pPr marL="0" indent="-3429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1pPr>
            <a:lvl2pPr marL="304770" indent="-28575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609539"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914309"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4pPr>
            <a:lvl5pPr marL="1219078"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5pPr>
            <a:lvl6pPr marL="1523848"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1828617"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133387"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438156" indent="-22860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pPr indent="-228600" defTabSz="914400">
              <a:lnSpc>
                <a:spcPct val="90000"/>
              </a:lnSpc>
            </a:pPr>
            <a:r>
              <a:rPr lang="en-US" sz="2000">
                <a:solidFill>
                  <a:srgbClr val="FFFFFF"/>
                </a:solidFill>
              </a:rPr>
              <a:t>Access the full experiment details here:</a:t>
            </a:r>
          </a:p>
          <a:p>
            <a:pPr indent="-228600" defTabSz="914400">
              <a:lnSpc>
                <a:spcPct val="90000"/>
              </a:lnSpc>
            </a:pPr>
            <a:r>
              <a:rPr lang="en-US" sz="2000">
                <a:solidFill>
                  <a:srgbClr val="FFFFFF"/>
                </a:solidFill>
              </a:rPr>
              <a:t>MLFlow Link:http://127.0.0.1:5000/#/experiments/619699070373304872?viewStateShareKey=f9cbb98e7827c2a2615434cfc5dbc9f9c23b9a6268feed2a3bef82206d68bb20</a:t>
            </a:r>
          </a:p>
        </p:txBody>
      </p:sp>
    </p:spTree>
    <p:extLst>
      <p:ext uri="{BB962C8B-B14F-4D97-AF65-F5344CB8AC3E}">
        <p14:creationId xmlns:p14="http://schemas.microsoft.com/office/powerpoint/2010/main" val="4138322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6803409" y="762001"/>
            <a:ext cx="4156512" cy="1708244"/>
          </a:xfrm>
          <a:prstGeom prst="rect">
            <a:avLst/>
          </a:prstGeom>
        </p:spPr>
        <p:txBody>
          <a:bodyPr vert="horz" lIns="91440" tIns="45720" rIns="91440" bIns="45720" rtlCol="0" anchor="ctr">
            <a:norm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defTabSz="914400">
              <a:lnSpc>
                <a:spcPct val="90000"/>
              </a:lnSpc>
              <a:spcBef>
                <a:spcPct val="0"/>
              </a:spcBef>
              <a:spcAft>
                <a:spcPts val="600"/>
              </a:spcAft>
            </a:pPr>
            <a:r>
              <a:rPr lang="en-US" sz="4000" b="1">
                <a:latin typeface="+mj-lt"/>
                <a:ea typeface="+mj-ea"/>
                <a:cs typeface="+mj-cs"/>
                <a:sym typeface="Open Sauce Heavy"/>
              </a:rPr>
              <a:t>MLflow Integration</a:t>
            </a:r>
          </a:p>
        </p:txBody>
      </p:sp>
      <p:pic>
        <p:nvPicPr>
          <p:cNvPr id="6" name="Picture 5">
            <a:extLst>
              <a:ext uri="{FF2B5EF4-FFF2-40B4-BE49-F238E27FC236}">
                <a16:creationId xmlns:a16="http://schemas.microsoft.com/office/drawing/2014/main" id="{F07C7C2C-D49B-CC93-B05D-B6E4595A286A}"/>
              </a:ext>
            </a:extLst>
          </p:cNvPr>
          <p:cNvPicPr>
            <a:picLocks noChangeAspect="1"/>
          </p:cNvPicPr>
          <p:nvPr/>
        </p:nvPicPr>
        <p:blipFill>
          <a:blip r:embed="rId2"/>
          <a:srcRect l="19074" r="30926"/>
          <a:stretch/>
        </p:blipFill>
        <p:spPr>
          <a:xfrm>
            <a:off x="-1" y="-2"/>
            <a:ext cx="6096001" cy="6858002"/>
          </a:xfrm>
          <a:prstGeom prst="rect">
            <a:avLst/>
          </a:prstGeom>
        </p:spPr>
      </p:pic>
      <p:sp>
        <p:nvSpPr>
          <p:cNvPr id="4" name="TextBox 4"/>
          <p:cNvSpPr txBox="1"/>
          <p:nvPr/>
        </p:nvSpPr>
        <p:spPr>
          <a:xfrm>
            <a:off x="6803409" y="2470245"/>
            <a:ext cx="4156512" cy="3769835"/>
          </a:xfrm>
          <a:prstGeom prst="rect">
            <a:avLst/>
          </a:prstGeom>
        </p:spPr>
        <p:txBody>
          <a:bodyPr vert="horz" lIns="91440" tIns="45720" rIns="91440" bIns="45720" rtlCol="0" anchor="ctr">
            <a:norm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518186" lvl="1" indent="-228600" defTabSz="914400">
              <a:lnSpc>
                <a:spcPct val="90000"/>
              </a:lnSpc>
              <a:spcAft>
                <a:spcPts val="600"/>
              </a:spcAft>
              <a:buFont typeface="Arial" panose="020B0604020202020204" pitchFamily="34" charset="0"/>
              <a:buChar char="•"/>
            </a:pPr>
            <a:r>
              <a:rPr lang="en-US" sz="2000" b="1">
                <a:sym typeface="Open Sans Bold"/>
              </a:rPr>
              <a:t>MLflow for Collaboration: Linking team notebooks and tracking experiments to ensure all models and results are centrally managed.</a:t>
            </a:r>
          </a:p>
          <a:p>
            <a:pPr marL="518186" lvl="1" indent="-228600" defTabSz="914400">
              <a:lnSpc>
                <a:spcPct val="90000"/>
              </a:lnSpc>
              <a:spcAft>
                <a:spcPts val="600"/>
              </a:spcAft>
              <a:buFont typeface="Arial" panose="020B0604020202020204" pitchFamily="34" charset="0"/>
              <a:buChar char="•"/>
            </a:pPr>
            <a:r>
              <a:rPr lang="en-US" sz="2000" b="1">
                <a:sym typeface="Open Sans Bold"/>
              </a:rPr>
              <a:t>Experiment Tracking: Tracking model parameters, accuracy, and results for different datasets.</a:t>
            </a:r>
          </a:p>
          <a:p>
            <a:pPr indent="-228600" defTabSz="914400">
              <a:lnSpc>
                <a:spcPct val="90000"/>
              </a:lnSpc>
              <a:spcAft>
                <a:spcPts val="600"/>
              </a:spcAft>
              <a:buFont typeface="Arial" panose="020B0604020202020204" pitchFamily="34" charset="0"/>
              <a:buChar char="•"/>
            </a:pPr>
            <a:endParaRPr lang="en-US" sz="2000" b="1">
              <a:sym typeface="Open Sans Bold"/>
            </a:endParaRPr>
          </a:p>
        </p:txBody>
      </p:sp>
    </p:spTree>
    <p:extLst>
      <p:ext uri="{BB962C8B-B14F-4D97-AF65-F5344CB8AC3E}">
        <p14:creationId xmlns:p14="http://schemas.microsoft.com/office/powerpoint/2010/main" val="1197489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44" name="Rectangle 4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2692B5C-8159-DDBD-0141-E8659E794420}"/>
              </a:ext>
            </a:extLst>
          </p:cNvPr>
          <p:cNvSpPr txBox="1"/>
          <p:nvPr/>
        </p:nvSpPr>
        <p:spPr>
          <a:xfrm>
            <a:off x="761803" y="350196"/>
            <a:ext cx="4646904" cy="1624520"/>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000">
                <a:latin typeface="+mj-lt"/>
                <a:ea typeface="+mj-ea"/>
                <a:cs typeface="+mj-cs"/>
                <a:sym typeface="Computer Says No"/>
              </a:rPr>
              <a:t>TABLE OF CONTENTS</a:t>
            </a:r>
          </a:p>
        </p:txBody>
      </p:sp>
      <p:pic>
        <p:nvPicPr>
          <p:cNvPr id="9" name="Picture 8" descr="A colorful lights coming out of a computer screen&#10;&#10;Description automatically generated with medium confidence">
            <a:extLst>
              <a:ext uri="{FF2B5EF4-FFF2-40B4-BE49-F238E27FC236}">
                <a16:creationId xmlns:a16="http://schemas.microsoft.com/office/drawing/2014/main" id="{B6727877-D32A-677B-8093-115DD8D57306}"/>
              </a:ext>
            </a:extLst>
          </p:cNvPr>
          <p:cNvPicPr>
            <a:picLocks noChangeAspect="1"/>
          </p:cNvPicPr>
          <p:nvPr/>
        </p:nvPicPr>
        <p:blipFill>
          <a:blip r:embed="rId2"/>
          <a:srcRect l="19046" r="30898"/>
          <a:stretch/>
        </p:blipFill>
        <p:spPr>
          <a:xfrm>
            <a:off x="6096000" y="1"/>
            <a:ext cx="6102825" cy="6858000"/>
          </a:xfrm>
          <a:prstGeom prst="rect">
            <a:avLst/>
          </a:prstGeom>
        </p:spPr>
      </p:pic>
      <p:graphicFrame>
        <p:nvGraphicFramePr>
          <p:cNvPr id="14" name="TextBox 5">
            <a:extLst>
              <a:ext uri="{FF2B5EF4-FFF2-40B4-BE49-F238E27FC236}">
                <a16:creationId xmlns:a16="http://schemas.microsoft.com/office/drawing/2014/main" id="{72F46DF8-B5AF-D2E8-8056-73E78C498089}"/>
              </a:ext>
            </a:extLst>
          </p:cNvPr>
          <p:cNvGraphicFramePr/>
          <p:nvPr>
            <p:extLst>
              <p:ext uri="{D42A27DB-BD31-4B8C-83A1-F6EECF244321}">
                <p14:modId xmlns:p14="http://schemas.microsoft.com/office/powerpoint/2010/main" val="2536837564"/>
              </p:ext>
            </p:extLst>
          </p:nvPr>
        </p:nvGraphicFramePr>
        <p:xfrm>
          <a:off x="761802" y="2743200"/>
          <a:ext cx="4646905" cy="3613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9746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FE0A48-481D-C488-5366-11F0B809D7F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5-Api </a:t>
            </a: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touching a screen with icons&#10;&#10;Description automatically generated">
            <a:extLst>
              <a:ext uri="{FF2B5EF4-FFF2-40B4-BE49-F238E27FC236}">
                <a16:creationId xmlns:a16="http://schemas.microsoft.com/office/drawing/2014/main" id="{0F58119C-BDB0-7649-9152-76E45C522BCB}"/>
              </a:ext>
            </a:extLst>
          </p:cNvPr>
          <p:cNvPicPr>
            <a:picLocks noGrp="1" noChangeAspect="1"/>
          </p:cNvPicPr>
          <p:nvPr>
            <p:ph idx="1"/>
          </p:nvPr>
        </p:nvPicPr>
        <p:blipFill>
          <a:blip r:embed="rId2"/>
          <a:stretch>
            <a:fillRect/>
          </a:stretch>
        </p:blipFill>
        <p:spPr>
          <a:xfrm>
            <a:off x="4654296" y="1160716"/>
            <a:ext cx="7214616" cy="4509135"/>
          </a:xfrm>
          <a:prstGeom prst="rect">
            <a:avLst/>
          </a:prstGeom>
        </p:spPr>
      </p:pic>
    </p:spTree>
    <p:extLst>
      <p:ext uri="{BB962C8B-B14F-4D97-AF65-F5344CB8AC3E}">
        <p14:creationId xmlns:p14="http://schemas.microsoft.com/office/powerpoint/2010/main" val="83151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2D7D27A-94DA-D14C-D905-A241063AC2D8}"/>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Api flask</a:t>
            </a:r>
          </a:p>
        </p:txBody>
      </p:sp>
      <p:pic>
        <p:nvPicPr>
          <p:cNvPr id="5" name="Content Placeholder 4" descr="A screenshot of a computer program&#10;&#10;Description automatically generated">
            <a:extLst>
              <a:ext uri="{FF2B5EF4-FFF2-40B4-BE49-F238E27FC236}">
                <a16:creationId xmlns:a16="http://schemas.microsoft.com/office/drawing/2014/main" id="{DFA875F9-80BC-B747-F19B-F8C41550C5EE}"/>
              </a:ext>
            </a:extLst>
          </p:cNvPr>
          <p:cNvPicPr>
            <a:picLocks noGrp="1" noChangeAspect="1"/>
          </p:cNvPicPr>
          <p:nvPr>
            <p:ph idx="1"/>
          </p:nvPr>
        </p:nvPicPr>
        <p:blipFill>
          <a:blip r:embed="rId2"/>
          <a:stretch>
            <a:fillRect/>
          </a:stretch>
        </p:blipFill>
        <p:spPr>
          <a:xfrm>
            <a:off x="4390321" y="0"/>
            <a:ext cx="9205371" cy="6857999"/>
          </a:xfrm>
          <a:prstGeom prst="rect">
            <a:avLst/>
          </a:prstGeom>
        </p:spPr>
      </p:pic>
    </p:spTree>
    <p:extLst>
      <p:ext uri="{BB962C8B-B14F-4D97-AF65-F5344CB8AC3E}">
        <p14:creationId xmlns:p14="http://schemas.microsoft.com/office/powerpoint/2010/main" val="203719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1102E84-06EC-9169-2AE2-35420F3D136B}"/>
              </a:ext>
            </a:extLst>
          </p:cNvPr>
          <p:cNvSpPr>
            <a:spLocks noGrp="1"/>
          </p:cNvSpPr>
          <p:nvPr>
            <p:ph type="title"/>
          </p:nvPr>
        </p:nvSpPr>
        <p:spPr>
          <a:xfrm>
            <a:off x="-349928" y="812968"/>
            <a:ext cx="3616913" cy="2795160"/>
          </a:xfrm>
        </p:spPr>
        <p:txBody>
          <a:bodyPr vert="horz" lIns="91440" tIns="45720" rIns="91440" bIns="45720" rtlCol="0" anchor="b">
            <a:normAutofit/>
          </a:bodyPr>
          <a:lstStyle/>
          <a:p>
            <a:pPr algn="ctr"/>
            <a:r>
              <a:rPr lang="en-US" kern="1200" dirty="0">
                <a:solidFill>
                  <a:schemeClr val="tx1"/>
                </a:solidFill>
                <a:latin typeface="+mj-lt"/>
                <a:ea typeface="+mj-ea"/>
                <a:cs typeface="+mj-cs"/>
              </a:rPr>
              <a:t>postman</a:t>
            </a:r>
          </a:p>
        </p:txBody>
      </p:sp>
      <p:pic>
        <p:nvPicPr>
          <p:cNvPr id="5" name="Content Placeholder 4" descr="A screenshot of a computer&#10;&#10;Description automatically generated">
            <a:extLst>
              <a:ext uri="{FF2B5EF4-FFF2-40B4-BE49-F238E27FC236}">
                <a16:creationId xmlns:a16="http://schemas.microsoft.com/office/drawing/2014/main" id="{B45FD04A-2A8C-F629-E717-FD11086DA5F3}"/>
              </a:ext>
            </a:extLst>
          </p:cNvPr>
          <p:cNvPicPr>
            <a:picLocks noGrp="1" noChangeAspect="1"/>
          </p:cNvPicPr>
          <p:nvPr>
            <p:ph idx="1"/>
          </p:nvPr>
        </p:nvPicPr>
        <p:blipFill>
          <a:blip r:embed="rId2"/>
          <a:stretch>
            <a:fillRect/>
          </a:stretch>
        </p:blipFill>
        <p:spPr>
          <a:xfrm>
            <a:off x="3571571" y="541422"/>
            <a:ext cx="8620430" cy="5883442"/>
          </a:xfrm>
          <a:prstGeom prst="rect">
            <a:avLst/>
          </a:prstGeom>
        </p:spPr>
      </p:pic>
    </p:spTree>
    <p:extLst>
      <p:ext uri="{BB962C8B-B14F-4D97-AF65-F5344CB8AC3E}">
        <p14:creationId xmlns:p14="http://schemas.microsoft.com/office/powerpoint/2010/main" val="1087558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C4FFA2-84E4-19A4-598E-CA89977B20C9}"/>
              </a:ext>
            </a:extLst>
          </p:cNvPr>
          <p:cNvSpPr>
            <a:spLocks noGrp="1"/>
          </p:cNvSpPr>
          <p:nvPr>
            <p:ph type="title"/>
          </p:nvPr>
        </p:nvSpPr>
        <p:spPr>
          <a:xfrm>
            <a:off x="761803" y="350196"/>
            <a:ext cx="4646904" cy="1624520"/>
          </a:xfrm>
        </p:spPr>
        <p:txBody>
          <a:bodyPr anchor="ctr">
            <a:normAutofit/>
          </a:bodyPr>
          <a:lstStyle/>
          <a:p>
            <a:r>
              <a:rPr lang="en-US" sz="4000" dirty="0"/>
              <a:t>6-Future Work</a:t>
            </a:r>
            <a:br>
              <a:rPr lang="en-US" sz="4000" dirty="0"/>
            </a:br>
            <a:endParaRPr lang="en-EG" sz="4000" dirty="0"/>
          </a:p>
        </p:txBody>
      </p:sp>
      <p:sp>
        <p:nvSpPr>
          <p:cNvPr id="3" name="Content Placeholder 2">
            <a:extLst>
              <a:ext uri="{FF2B5EF4-FFF2-40B4-BE49-F238E27FC236}">
                <a16:creationId xmlns:a16="http://schemas.microsoft.com/office/drawing/2014/main" id="{DC1C128C-9749-4E89-9AA9-92192D2FA973}"/>
              </a:ext>
            </a:extLst>
          </p:cNvPr>
          <p:cNvSpPr>
            <a:spLocks noGrp="1"/>
          </p:cNvSpPr>
          <p:nvPr>
            <p:ph idx="1"/>
          </p:nvPr>
        </p:nvSpPr>
        <p:spPr>
          <a:xfrm>
            <a:off x="365768" y="2479034"/>
            <a:ext cx="5438973" cy="3720154"/>
          </a:xfrm>
        </p:spPr>
        <p:txBody>
          <a:bodyPr anchor="ctr">
            <a:normAutofit lnSpcReduction="10000"/>
          </a:bodyPr>
          <a:lstStyle/>
          <a:p>
            <a:r>
              <a:rPr lang="en-US" sz="2400" b="1" dirty="0"/>
              <a:t>Utilizing Deep Learning for NLP</a:t>
            </a:r>
            <a:r>
              <a:rPr lang="en-US" sz="2400" dirty="0"/>
              <a:t>:</a:t>
            </a:r>
          </a:p>
          <a:p>
            <a:pPr marL="457200" lvl="1" indent="0">
              <a:buNone/>
            </a:pPr>
            <a:r>
              <a:rPr lang="en-US" sz="1400" dirty="0"/>
              <a:t>I will leverage </a:t>
            </a:r>
            <a:r>
              <a:rPr lang="en-US" sz="1400" b="1" dirty="0"/>
              <a:t>Deep Learning</a:t>
            </a:r>
            <a:r>
              <a:rPr lang="en-US" sz="1400" dirty="0"/>
              <a:t> techniques, focusing on </a:t>
            </a:r>
            <a:r>
              <a:rPr lang="en-US" sz="1400" b="1" dirty="0"/>
              <a:t>Natural Language Processing (NLP)</a:t>
            </a:r>
            <a:r>
              <a:rPr lang="en-US" sz="1400" dirty="0"/>
              <a:t>, to enhance text analysis accuracy and performance.</a:t>
            </a:r>
          </a:p>
          <a:p>
            <a:r>
              <a:rPr lang="en-US" sz="2400" b="1" dirty="0"/>
              <a:t>Developing and Integrating a Web Application</a:t>
            </a:r>
            <a:r>
              <a:rPr lang="en-US" sz="2400" dirty="0"/>
              <a:t>:</a:t>
            </a:r>
          </a:p>
          <a:p>
            <a:pPr marL="457200" lvl="1" indent="0">
              <a:buNone/>
            </a:pPr>
            <a:r>
              <a:rPr lang="en-US" sz="1400" dirty="0"/>
              <a:t>I will create a </a:t>
            </a:r>
            <a:r>
              <a:rPr lang="en-US" sz="1400" b="1" dirty="0"/>
              <a:t>web application</a:t>
            </a:r>
            <a:r>
              <a:rPr lang="en-US" sz="1400" dirty="0"/>
              <a:t> that integrates the model, allowing users to input text and receive predictions directly within the app.</a:t>
            </a:r>
          </a:p>
          <a:p>
            <a:r>
              <a:rPr lang="en-US" sz="2400" b="1" dirty="0"/>
              <a:t>Organizing Code with Modularization</a:t>
            </a:r>
            <a:r>
              <a:rPr lang="en-US" sz="2400" dirty="0"/>
              <a:t>:</a:t>
            </a:r>
          </a:p>
          <a:p>
            <a:pPr marL="457200" lvl="1" indent="0">
              <a:buNone/>
            </a:pPr>
            <a:r>
              <a:rPr lang="en-US" sz="1400" dirty="0"/>
              <a:t>I will implement </a:t>
            </a:r>
            <a:r>
              <a:rPr lang="en-US" sz="1400" b="1" dirty="0"/>
              <a:t>code modularization</a:t>
            </a:r>
            <a:r>
              <a:rPr lang="en-US" sz="1400" dirty="0"/>
              <a:t> using tools like </a:t>
            </a:r>
            <a:r>
              <a:rPr lang="en-US" sz="1400" b="1" dirty="0"/>
              <a:t>Cutter</a:t>
            </a:r>
            <a:r>
              <a:rPr lang="en-US" sz="1400" dirty="0"/>
              <a:t>, dividing the project into clean, reusable modules to maintain clarity and scalability.</a:t>
            </a:r>
          </a:p>
        </p:txBody>
      </p:sp>
      <p:pic>
        <p:nvPicPr>
          <p:cNvPr id="5" name="Picture 4">
            <a:extLst>
              <a:ext uri="{FF2B5EF4-FFF2-40B4-BE49-F238E27FC236}">
                <a16:creationId xmlns:a16="http://schemas.microsoft.com/office/drawing/2014/main" id="{B4742862-B329-E385-B5FF-405DA6851604}"/>
              </a:ext>
            </a:extLst>
          </p:cNvPr>
          <p:cNvPicPr>
            <a:picLocks noChangeAspect="1"/>
          </p:cNvPicPr>
          <p:nvPr/>
        </p:nvPicPr>
        <p:blipFill>
          <a:blip r:embed="rId2"/>
          <a:srcRect l="9214" r="31386" b="-2"/>
          <a:stretch/>
        </p:blipFill>
        <p:spPr>
          <a:xfrm>
            <a:off x="6096000" y="1"/>
            <a:ext cx="6102825" cy="6858000"/>
          </a:xfrm>
          <a:prstGeom prst="rect">
            <a:avLst/>
          </a:prstGeom>
        </p:spPr>
      </p:pic>
    </p:spTree>
    <p:extLst>
      <p:ext uri="{BB962C8B-B14F-4D97-AF65-F5344CB8AC3E}">
        <p14:creationId xmlns:p14="http://schemas.microsoft.com/office/powerpoint/2010/main" val="471996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olorful lights coming out of a computer screen&#10;&#10;Description automatically generated with medium confidence">
            <a:extLst>
              <a:ext uri="{FF2B5EF4-FFF2-40B4-BE49-F238E27FC236}">
                <a16:creationId xmlns:a16="http://schemas.microsoft.com/office/drawing/2014/main" id="{1D7AF492-AE5D-51D5-8548-551F2273F76F}"/>
              </a:ext>
            </a:extLst>
          </p:cNvPr>
          <p:cNvPicPr>
            <a:picLocks noChangeAspect="1"/>
          </p:cNvPicPr>
          <p:nvPr/>
        </p:nvPicPr>
        <p:blipFill>
          <a:blip r:embed="rId2"/>
          <a:srcRect l="4418" r="16271"/>
          <a:stretch/>
        </p:blipFill>
        <p:spPr>
          <a:xfrm>
            <a:off x="2522356" y="10"/>
            <a:ext cx="9669642" cy="6857990"/>
          </a:xfrm>
          <a:prstGeom prst="rect">
            <a:avLst/>
          </a:prstGeom>
        </p:spPr>
      </p:pic>
      <p:sp>
        <p:nvSpPr>
          <p:cNvPr id="29" name="Rectangle 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8C42450-A5C2-7179-3283-217D9B2C03A3}"/>
              </a:ext>
            </a:extLst>
          </p:cNvPr>
          <p:cNvSpPr>
            <a:spLocks noGrp="1"/>
          </p:cNvSpPr>
          <p:nvPr>
            <p:ph type="title"/>
          </p:nvPr>
        </p:nvSpPr>
        <p:spPr>
          <a:xfrm>
            <a:off x="838200" y="365125"/>
            <a:ext cx="3822189" cy="1899912"/>
          </a:xfrm>
        </p:spPr>
        <p:txBody>
          <a:bodyPr vert="horz" lIns="91440" tIns="45720" rIns="91440" bIns="45720" rtlCol="0">
            <a:normAutofit/>
          </a:bodyPr>
          <a:lstStyle/>
          <a:p>
            <a:pPr lvl="0"/>
            <a:r>
              <a:rPr lang="en-US" sz="4000" dirty="0"/>
              <a:t>1-Project Overview</a:t>
            </a:r>
          </a:p>
        </p:txBody>
      </p:sp>
      <p:graphicFrame>
        <p:nvGraphicFramePr>
          <p:cNvPr id="22" name="TextBox 7">
            <a:extLst>
              <a:ext uri="{FF2B5EF4-FFF2-40B4-BE49-F238E27FC236}">
                <a16:creationId xmlns:a16="http://schemas.microsoft.com/office/drawing/2014/main" id="{5851B104-B5C0-A5F4-F052-F74459CAAA6A}"/>
              </a:ext>
            </a:extLst>
          </p:cNvPr>
          <p:cNvGraphicFramePr/>
          <p:nvPr>
            <p:extLst>
              <p:ext uri="{D42A27DB-BD31-4B8C-83A1-F6EECF244321}">
                <p14:modId xmlns:p14="http://schemas.microsoft.com/office/powerpoint/2010/main" val="3500541517"/>
              </p:ext>
            </p:extLst>
          </p:nvPr>
        </p:nvGraphicFramePr>
        <p:xfrm>
          <a:off x="838200" y="2434201"/>
          <a:ext cx="3822189" cy="3742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8695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9896763D-44C5-BB02-C604-DF8ECB077DF6}"/>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kern="1200" dirty="0">
                <a:solidFill>
                  <a:srgbClr val="FFFFFF"/>
                </a:solidFill>
                <a:effectLst/>
                <a:latin typeface="+mj-lt"/>
                <a:ea typeface="+mj-ea"/>
                <a:cs typeface="+mj-cs"/>
              </a:rPr>
              <a:t>2- </a:t>
            </a:r>
            <a:r>
              <a:rPr lang="en-US" sz="4000" b="1" kern="1200" dirty="0">
                <a:solidFill>
                  <a:srgbClr val="FFFFFF"/>
                </a:solidFill>
                <a:effectLst/>
                <a:latin typeface="+mj-lt"/>
                <a:ea typeface="+mj-ea"/>
                <a:cs typeface="+mj-cs"/>
              </a:rPr>
              <a:t>Data</a:t>
            </a:r>
            <a:endParaRPr lang="en-US" sz="4000" kern="1200" dirty="0">
              <a:solidFill>
                <a:srgbClr val="FFFFFF"/>
              </a:solidFill>
              <a:latin typeface="+mj-lt"/>
              <a:ea typeface="+mj-ea"/>
              <a:cs typeface="+mj-cs"/>
            </a:endParaRPr>
          </a:p>
        </p:txBody>
      </p:sp>
      <p:pic>
        <p:nvPicPr>
          <p:cNvPr id="10" name="Picture 9">
            <a:extLst>
              <a:ext uri="{FF2B5EF4-FFF2-40B4-BE49-F238E27FC236}">
                <a16:creationId xmlns:a16="http://schemas.microsoft.com/office/drawing/2014/main" id="{7C70B900-C8F6-5072-FB75-BE6861148059}"/>
              </a:ext>
            </a:extLst>
          </p:cNvPr>
          <p:cNvPicPr>
            <a:picLocks noChangeAspect="1"/>
          </p:cNvPicPr>
          <p:nvPr/>
        </p:nvPicPr>
        <p:blipFill>
          <a:blip r:embed="rId2"/>
          <a:stretch>
            <a:fillRect/>
          </a:stretch>
        </p:blipFill>
        <p:spPr>
          <a:xfrm>
            <a:off x="4502428" y="1017407"/>
            <a:ext cx="7225748" cy="4823186"/>
          </a:xfrm>
          <a:prstGeom prst="rect">
            <a:avLst/>
          </a:prstGeom>
        </p:spPr>
      </p:pic>
    </p:spTree>
    <p:extLst>
      <p:ext uri="{BB962C8B-B14F-4D97-AF65-F5344CB8AC3E}">
        <p14:creationId xmlns:p14="http://schemas.microsoft.com/office/powerpoint/2010/main" val="1137037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Financial graphs on a dark display">
            <a:extLst>
              <a:ext uri="{FF2B5EF4-FFF2-40B4-BE49-F238E27FC236}">
                <a16:creationId xmlns:a16="http://schemas.microsoft.com/office/drawing/2014/main" id="{662BB560-2604-E8E4-78EC-F303C0E8E470}"/>
              </a:ext>
            </a:extLst>
          </p:cNvPr>
          <p:cNvPicPr>
            <a:picLocks noChangeAspect="1"/>
          </p:cNvPicPr>
          <p:nvPr/>
        </p:nvPicPr>
        <p:blipFill>
          <a:blip r:embed="rId2"/>
          <a:srcRect l="3034" r="8843"/>
          <a:stretch/>
        </p:blipFill>
        <p:spPr>
          <a:xfrm>
            <a:off x="2522356" y="10"/>
            <a:ext cx="9669642" cy="6857990"/>
          </a:xfrm>
          <a:prstGeom prst="rect">
            <a:avLst/>
          </a:prstGeom>
        </p:spPr>
      </p:pic>
      <p:sp>
        <p:nvSpPr>
          <p:cNvPr id="29" name="Rectangle 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37A5AC-98C2-5F70-5FEB-22723F3AD600}"/>
              </a:ext>
            </a:extLst>
          </p:cNvPr>
          <p:cNvSpPr>
            <a:spLocks noGrp="1"/>
          </p:cNvSpPr>
          <p:nvPr>
            <p:ph type="title"/>
          </p:nvPr>
        </p:nvSpPr>
        <p:spPr>
          <a:xfrm>
            <a:off x="838200" y="-90204"/>
            <a:ext cx="4110318" cy="1899912"/>
          </a:xfrm>
        </p:spPr>
        <p:txBody>
          <a:bodyPr>
            <a:normAutofit/>
          </a:bodyPr>
          <a:lstStyle/>
          <a:p>
            <a:r>
              <a:rPr lang="en-US" sz="4000" dirty="0">
                <a:latin typeface="Computer Says No"/>
                <a:ea typeface="Computer Says No"/>
                <a:cs typeface="Computer Says No"/>
                <a:sym typeface="Computer Says No"/>
              </a:rPr>
              <a:t>3-METHODOLOGY</a:t>
            </a:r>
            <a:br>
              <a:rPr lang="en-US" sz="4000" dirty="0">
                <a:latin typeface="Computer Says No"/>
                <a:ea typeface="Computer Says No"/>
                <a:cs typeface="Computer Says No"/>
                <a:sym typeface="Computer Says No"/>
              </a:rPr>
            </a:br>
            <a:endParaRPr lang="en-EG" sz="4000" dirty="0"/>
          </a:p>
        </p:txBody>
      </p:sp>
      <p:sp>
        <p:nvSpPr>
          <p:cNvPr id="30" name="Content Placeholder 2">
            <a:extLst>
              <a:ext uri="{FF2B5EF4-FFF2-40B4-BE49-F238E27FC236}">
                <a16:creationId xmlns:a16="http://schemas.microsoft.com/office/drawing/2014/main" id="{E09637B2-5A43-8FFC-D405-1AC71BE8C244}"/>
              </a:ext>
            </a:extLst>
          </p:cNvPr>
          <p:cNvSpPr>
            <a:spLocks noGrp="1"/>
          </p:cNvSpPr>
          <p:nvPr>
            <p:ph idx="1"/>
          </p:nvPr>
        </p:nvSpPr>
        <p:spPr>
          <a:xfrm>
            <a:off x="838200" y="6068447"/>
            <a:ext cx="2616204" cy="337206"/>
          </a:xfrm>
        </p:spPr>
        <p:txBody>
          <a:bodyPr>
            <a:normAutofit/>
          </a:bodyPr>
          <a:lstStyle/>
          <a:p>
            <a:pPr marL="0" indent="0">
              <a:buNone/>
            </a:pPr>
            <a:r>
              <a:rPr lang="en-US" sz="1600" dirty="0">
                <a:latin typeface="Poppins Light"/>
                <a:ea typeface="Poppins Light"/>
                <a:cs typeface="Poppins Light"/>
                <a:sym typeface="Poppins Light"/>
              </a:rPr>
              <a:t>Applying ML algorithms </a:t>
            </a:r>
            <a:endParaRPr lang="en-US" sz="1600" dirty="0">
              <a:effectLst/>
              <a:latin typeface="Helvetica" pitchFamily="2" charset="0"/>
            </a:endParaRPr>
          </a:p>
          <a:p>
            <a:pPr marL="514350" indent="-514350">
              <a:buFont typeface="+mj-lt"/>
              <a:buAutoNum type="arabicPeriod"/>
            </a:pPr>
            <a:endParaRPr lang="en-US" sz="1600" dirty="0">
              <a:effectLst/>
              <a:latin typeface="Helvetica" pitchFamily="2" charset="0"/>
            </a:endParaRPr>
          </a:p>
          <a:p>
            <a:pPr marL="514350" indent="-514350">
              <a:buFont typeface="+mj-lt"/>
              <a:buAutoNum type="arabicPeriod"/>
            </a:pPr>
            <a:endParaRPr lang="en-US" sz="1600" b="0" i="0" u="none" strike="noStrike" dirty="0">
              <a:effectLst/>
            </a:endParaRPr>
          </a:p>
        </p:txBody>
      </p:sp>
      <p:sp>
        <p:nvSpPr>
          <p:cNvPr id="16" name="TextBox 15">
            <a:extLst>
              <a:ext uri="{FF2B5EF4-FFF2-40B4-BE49-F238E27FC236}">
                <a16:creationId xmlns:a16="http://schemas.microsoft.com/office/drawing/2014/main" id="{2BB78650-77B1-53BF-8908-76D2D0A09E3C}"/>
              </a:ext>
            </a:extLst>
          </p:cNvPr>
          <p:cNvSpPr txBox="1"/>
          <p:nvPr/>
        </p:nvSpPr>
        <p:spPr>
          <a:xfrm>
            <a:off x="370490" y="2080371"/>
            <a:ext cx="6101254" cy="369332"/>
          </a:xfrm>
          <a:prstGeom prst="rect">
            <a:avLst/>
          </a:prstGeom>
          <a:noFill/>
        </p:spPr>
        <p:txBody>
          <a:bodyPr wrap="square">
            <a:spAutoFit/>
          </a:bodyPr>
          <a:lstStyle/>
          <a:p>
            <a:r>
              <a:rPr lang="en-US" sz="1800" b="1" i="0" u="none" strike="noStrike" dirty="0">
                <a:effectLst/>
              </a:rPr>
              <a:t>2-Data Preprocessing: </a:t>
            </a:r>
            <a:endParaRPr lang="en-EG" dirty="0"/>
          </a:p>
        </p:txBody>
      </p:sp>
      <p:sp>
        <p:nvSpPr>
          <p:cNvPr id="21" name="TextBox 20">
            <a:extLst>
              <a:ext uri="{FF2B5EF4-FFF2-40B4-BE49-F238E27FC236}">
                <a16:creationId xmlns:a16="http://schemas.microsoft.com/office/drawing/2014/main" id="{1215FD06-F3C4-A3D2-28D8-F8EA2D0ADEF9}"/>
              </a:ext>
            </a:extLst>
          </p:cNvPr>
          <p:cNvSpPr txBox="1"/>
          <p:nvPr/>
        </p:nvSpPr>
        <p:spPr>
          <a:xfrm>
            <a:off x="749606" y="2504372"/>
            <a:ext cx="6101254" cy="369332"/>
          </a:xfrm>
          <a:prstGeom prst="rect">
            <a:avLst/>
          </a:prstGeom>
          <a:noFill/>
        </p:spPr>
        <p:txBody>
          <a:bodyPr wrap="square">
            <a:spAutoFit/>
          </a:bodyPr>
          <a:lstStyle/>
          <a:p>
            <a:pPr marL="0" indent="0">
              <a:buNone/>
            </a:pPr>
            <a:r>
              <a:rPr lang="en-US" sz="1800" b="0" i="0" u="none" strike="noStrike" dirty="0">
                <a:effectLst/>
              </a:rPr>
              <a:t>Cleaning, tokenization , </a:t>
            </a:r>
            <a:r>
              <a:rPr lang="en-US" sz="1800" dirty="0">
                <a:latin typeface="Poppins Light"/>
                <a:ea typeface="Poppins Light"/>
                <a:cs typeface="Poppins Light"/>
                <a:sym typeface="Poppins Light"/>
              </a:rPr>
              <a:t>Feature Engineering</a:t>
            </a:r>
            <a:endParaRPr lang="en-EG" sz="1800" b="0" i="0" u="none" strike="noStrike" dirty="0">
              <a:effectLst/>
            </a:endParaRPr>
          </a:p>
        </p:txBody>
      </p:sp>
      <p:sp>
        <p:nvSpPr>
          <p:cNvPr id="31" name="TextBox 30">
            <a:extLst>
              <a:ext uri="{FF2B5EF4-FFF2-40B4-BE49-F238E27FC236}">
                <a16:creationId xmlns:a16="http://schemas.microsoft.com/office/drawing/2014/main" id="{00F25DF4-E0D5-5DEA-A3B8-987A2AD5843E}"/>
              </a:ext>
            </a:extLst>
          </p:cNvPr>
          <p:cNvSpPr txBox="1"/>
          <p:nvPr/>
        </p:nvSpPr>
        <p:spPr>
          <a:xfrm>
            <a:off x="370490" y="3168344"/>
            <a:ext cx="6101254" cy="369332"/>
          </a:xfrm>
          <a:prstGeom prst="rect">
            <a:avLst/>
          </a:prstGeom>
          <a:noFill/>
        </p:spPr>
        <p:txBody>
          <a:bodyPr wrap="square">
            <a:spAutoFit/>
          </a:bodyPr>
          <a:lstStyle/>
          <a:p>
            <a:pPr marL="0" indent="0">
              <a:buNone/>
            </a:pPr>
            <a:r>
              <a:rPr lang="en-US" sz="1800" b="1" dirty="0">
                <a:effectLst/>
                <a:latin typeface="Helvetica" pitchFamily="2" charset="0"/>
              </a:rPr>
              <a:t>3-Visualization:</a:t>
            </a:r>
          </a:p>
        </p:txBody>
      </p:sp>
      <p:sp>
        <p:nvSpPr>
          <p:cNvPr id="33" name="TextBox 32">
            <a:extLst>
              <a:ext uri="{FF2B5EF4-FFF2-40B4-BE49-F238E27FC236}">
                <a16:creationId xmlns:a16="http://schemas.microsoft.com/office/drawing/2014/main" id="{A1361FEC-F608-8E09-2585-DE113BB14FCB}"/>
              </a:ext>
            </a:extLst>
          </p:cNvPr>
          <p:cNvSpPr txBox="1"/>
          <p:nvPr/>
        </p:nvSpPr>
        <p:spPr>
          <a:xfrm>
            <a:off x="838200" y="3663619"/>
            <a:ext cx="6101254" cy="1754326"/>
          </a:xfrm>
          <a:prstGeom prst="rect">
            <a:avLst/>
          </a:prstGeom>
          <a:noFill/>
        </p:spPr>
        <p:txBody>
          <a:bodyPr wrap="square">
            <a:spAutoFit/>
          </a:bodyPr>
          <a:lstStyle/>
          <a:p>
            <a:pPr marL="0" indent="0">
              <a:buNone/>
            </a:pPr>
            <a:r>
              <a:rPr lang="en-US" sz="1800" dirty="0">
                <a:effectLst/>
                <a:latin typeface="Helvetica" pitchFamily="2" charset="0"/>
              </a:rPr>
              <a:t>Pie Chart</a:t>
            </a:r>
            <a:r>
              <a:rPr lang="en-US" sz="1800" dirty="0">
                <a:latin typeface="Helvetica" pitchFamily="2" charset="0"/>
              </a:rPr>
              <a:t>,</a:t>
            </a:r>
          </a:p>
          <a:p>
            <a:pPr marL="0" indent="0">
              <a:buNone/>
            </a:pPr>
            <a:r>
              <a:rPr lang="en-US" sz="1800" dirty="0">
                <a:effectLst/>
                <a:latin typeface="Helvetica" pitchFamily="2" charset="0"/>
              </a:rPr>
              <a:t>Bar Plot(year, month, day, platform, country)</a:t>
            </a:r>
          </a:p>
          <a:p>
            <a:pPr marL="0" indent="0">
              <a:buNone/>
            </a:pPr>
            <a:r>
              <a:rPr lang="en-US" sz="1800" dirty="0">
                <a:effectLst/>
                <a:latin typeface="Helvetica" pitchFamily="2" charset="0"/>
              </a:rPr>
              <a:t>,Common Words(viz)</a:t>
            </a:r>
          </a:p>
          <a:p>
            <a:pPr marL="0" indent="0">
              <a:buNone/>
            </a:pPr>
            <a:r>
              <a:rPr lang="en-US" sz="1800" dirty="0">
                <a:effectLst/>
                <a:latin typeface="Helvetica" pitchFamily="2" charset="0"/>
              </a:rPr>
              <a:t>,Positive Common Words(viz)</a:t>
            </a:r>
          </a:p>
          <a:p>
            <a:pPr marL="0" indent="0">
              <a:buNone/>
            </a:pPr>
            <a:r>
              <a:rPr lang="en-US" sz="1800" dirty="0">
                <a:effectLst/>
                <a:latin typeface="Helvetica" pitchFamily="2" charset="0"/>
              </a:rPr>
              <a:t>,Neutral Common Words(viz)</a:t>
            </a:r>
          </a:p>
          <a:p>
            <a:pPr marL="0" indent="0">
              <a:buNone/>
            </a:pPr>
            <a:r>
              <a:rPr lang="en-US" sz="1800" dirty="0">
                <a:effectLst/>
                <a:latin typeface="Helvetica" pitchFamily="2" charset="0"/>
              </a:rPr>
              <a:t>Negative Common Words(viz)</a:t>
            </a:r>
          </a:p>
        </p:txBody>
      </p:sp>
      <p:sp>
        <p:nvSpPr>
          <p:cNvPr id="35" name="TextBox 34">
            <a:extLst>
              <a:ext uri="{FF2B5EF4-FFF2-40B4-BE49-F238E27FC236}">
                <a16:creationId xmlns:a16="http://schemas.microsoft.com/office/drawing/2014/main" id="{F6366F19-3B52-AF72-3B99-15C149B8883D}"/>
              </a:ext>
            </a:extLst>
          </p:cNvPr>
          <p:cNvSpPr txBox="1"/>
          <p:nvPr/>
        </p:nvSpPr>
        <p:spPr>
          <a:xfrm>
            <a:off x="370490" y="5583974"/>
            <a:ext cx="6101254" cy="369332"/>
          </a:xfrm>
          <a:prstGeom prst="rect">
            <a:avLst/>
          </a:prstGeom>
          <a:noFill/>
        </p:spPr>
        <p:txBody>
          <a:bodyPr wrap="square">
            <a:spAutoFit/>
          </a:bodyPr>
          <a:lstStyle/>
          <a:p>
            <a:r>
              <a:rPr lang="en-US" sz="1800" b="1" dirty="0">
                <a:latin typeface="Helvetica" pitchFamily="2" charset="0"/>
              </a:rPr>
              <a:t>4-</a:t>
            </a:r>
            <a:r>
              <a:rPr lang="en-US" sz="1800" b="1" dirty="0">
                <a:latin typeface="Helvetica" pitchFamily="2" charset="0"/>
                <a:ea typeface="Poppins Light"/>
                <a:cs typeface="Poppins Light"/>
                <a:sym typeface="Poppins Light"/>
              </a:rPr>
              <a:t> Model Training: </a:t>
            </a:r>
            <a:endParaRPr lang="en-EG" dirty="0"/>
          </a:p>
        </p:txBody>
      </p:sp>
      <p:sp>
        <p:nvSpPr>
          <p:cNvPr id="36" name="TextBox 35">
            <a:extLst>
              <a:ext uri="{FF2B5EF4-FFF2-40B4-BE49-F238E27FC236}">
                <a16:creationId xmlns:a16="http://schemas.microsoft.com/office/drawing/2014/main" id="{CDC597CC-E8C2-C43F-9652-285558E3F0D1}"/>
              </a:ext>
            </a:extLst>
          </p:cNvPr>
          <p:cNvSpPr txBox="1"/>
          <p:nvPr/>
        </p:nvSpPr>
        <p:spPr>
          <a:xfrm>
            <a:off x="370490" y="1251504"/>
            <a:ext cx="6101254" cy="369332"/>
          </a:xfrm>
          <a:prstGeom prst="rect">
            <a:avLst/>
          </a:prstGeom>
          <a:noFill/>
        </p:spPr>
        <p:txBody>
          <a:bodyPr wrap="square">
            <a:spAutoFit/>
          </a:bodyPr>
          <a:lstStyle/>
          <a:p>
            <a:r>
              <a:rPr lang="en-US" sz="1800" b="1" i="0" u="none" strike="noStrike" dirty="0">
                <a:effectLst/>
              </a:rPr>
              <a:t>1-Data exploration:</a:t>
            </a:r>
            <a:endParaRPr lang="en-EG" dirty="0"/>
          </a:p>
        </p:txBody>
      </p:sp>
      <p:sp>
        <p:nvSpPr>
          <p:cNvPr id="38" name="TextBox 37">
            <a:extLst>
              <a:ext uri="{FF2B5EF4-FFF2-40B4-BE49-F238E27FC236}">
                <a16:creationId xmlns:a16="http://schemas.microsoft.com/office/drawing/2014/main" id="{5D5F05F6-FE3F-6514-8332-53766EB20FE1}"/>
              </a:ext>
            </a:extLst>
          </p:cNvPr>
          <p:cNvSpPr txBox="1"/>
          <p:nvPr/>
        </p:nvSpPr>
        <p:spPr>
          <a:xfrm>
            <a:off x="671523" y="1714457"/>
            <a:ext cx="6101254" cy="369332"/>
          </a:xfrm>
          <a:prstGeom prst="rect">
            <a:avLst/>
          </a:prstGeom>
          <a:noFill/>
        </p:spPr>
        <p:txBody>
          <a:bodyPr wrap="square">
            <a:spAutoFit/>
          </a:bodyPr>
          <a:lstStyle/>
          <a:p>
            <a:r>
              <a:rPr lang="en-US" sz="1800" i="0" u="none" strike="noStrike" dirty="0">
                <a:effectLst/>
              </a:rPr>
              <a:t>deep into and explore the data</a:t>
            </a:r>
            <a:endParaRPr lang="en-EG" dirty="0"/>
          </a:p>
        </p:txBody>
      </p:sp>
    </p:spTree>
    <p:extLst>
      <p:ext uri="{BB962C8B-B14F-4D97-AF65-F5344CB8AC3E}">
        <p14:creationId xmlns:p14="http://schemas.microsoft.com/office/powerpoint/2010/main" val="3093111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8CE13-93DC-7260-B26A-7E5C3A8F9F3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b="1" kern="1200" dirty="0">
                <a:solidFill>
                  <a:schemeClr val="tx1"/>
                </a:solidFill>
                <a:latin typeface="+mj-lt"/>
                <a:ea typeface="+mj-ea"/>
                <a:cs typeface="+mj-cs"/>
              </a:rPr>
              <a:t>3.1-</a:t>
            </a:r>
            <a:r>
              <a:rPr lang="en-US" sz="5100" b="1" kern="1200" dirty="0">
                <a:solidFill>
                  <a:schemeClr val="tx1"/>
                </a:solidFill>
                <a:effectLst/>
                <a:latin typeface="+mj-lt"/>
                <a:ea typeface="+mj-ea"/>
                <a:cs typeface="+mj-cs"/>
              </a:rPr>
              <a:t>Data Exploration</a:t>
            </a:r>
            <a:endParaRPr lang="en-US" sz="5100" kern="1200" dirty="0">
              <a:solidFill>
                <a:schemeClr val="tx1"/>
              </a:solidFill>
              <a:latin typeface="+mj-lt"/>
              <a:ea typeface="+mj-ea"/>
              <a:cs typeface="+mj-cs"/>
            </a:endParaRP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erson and person looking at a magnifying glass&#10;&#10;Description automatically generated">
            <a:extLst>
              <a:ext uri="{FF2B5EF4-FFF2-40B4-BE49-F238E27FC236}">
                <a16:creationId xmlns:a16="http://schemas.microsoft.com/office/drawing/2014/main" id="{18F9AF8D-86B0-8DE1-4880-6DE744A8D5D7}"/>
              </a:ext>
            </a:extLst>
          </p:cNvPr>
          <p:cNvPicPr>
            <a:picLocks noChangeAspect="1"/>
          </p:cNvPicPr>
          <p:nvPr/>
        </p:nvPicPr>
        <p:blipFill>
          <a:blip r:embed="rId2"/>
          <a:srcRect r="1" b="1051"/>
          <a:stretch/>
        </p:blipFill>
        <p:spPr>
          <a:xfrm>
            <a:off x="5477986" y="640080"/>
            <a:ext cx="5567235" cy="5550408"/>
          </a:xfrm>
          <a:prstGeom prst="rect">
            <a:avLst/>
          </a:prstGeom>
        </p:spPr>
      </p:pic>
      <p:sp>
        <p:nvSpPr>
          <p:cNvPr id="21" name="TextBox 20">
            <a:extLst>
              <a:ext uri="{FF2B5EF4-FFF2-40B4-BE49-F238E27FC236}">
                <a16:creationId xmlns:a16="http://schemas.microsoft.com/office/drawing/2014/main" id="{325C35F4-A9D2-5635-D42B-146A7F65BE28}"/>
              </a:ext>
            </a:extLst>
          </p:cNvPr>
          <p:cNvSpPr txBox="1"/>
          <p:nvPr/>
        </p:nvSpPr>
        <p:spPr>
          <a:xfrm>
            <a:off x="1147482" y="2474259"/>
            <a:ext cx="184731" cy="369332"/>
          </a:xfrm>
          <a:prstGeom prst="rect">
            <a:avLst/>
          </a:prstGeom>
          <a:noFill/>
        </p:spPr>
        <p:txBody>
          <a:bodyPr wrap="square" rtlCol="0">
            <a:spAutoFit/>
          </a:bodyPr>
          <a:lstStyle/>
          <a:p>
            <a:endParaRPr lang="en-EG" dirty="0"/>
          </a:p>
        </p:txBody>
      </p:sp>
    </p:spTree>
    <p:extLst>
      <p:ext uri="{BB962C8B-B14F-4D97-AF65-F5344CB8AC3E}">
        <p14:creationId xmlns:p14="http://schemas.microsoft.com/office/powerpoint/2010/main" val="282762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EE860F-0656-DEC7-9748-646569D61460}"/>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dirty="0">
                <a:solidFill>
                  <a:schemeClr val="tx1"/>
                </a:solidFill>
                <a:latin typeface="+mj-lt"/>
                <a:ea typeface="+mj-ea"/>
                <a:cs typeface="+mj-cs"/>
              </a:rPr>
              <a:t>Let's start by taking a general look at the data.</a:t>
            </a:r>
          </a:p>
        </p:txBody>
      </p:sp>
      <p:pic>
        <p:nvPicPr>
          <p:cNvPr id="5" name="Content Placeholder 4" descr="A screenshot of a computer&#10;&#10;Description automatically generated">
            <a:extLst>
              <a:ext uri="{FF2B5EF4-FFF2-40B4-BE49-F238E27FC236}">
                <a16:creationId xmlns:a16="http://schemas.microsoft.com/office/drawing/2014/main" id="{1952EDA7-599F-B6C8-F1B5-F106F9E34D04}"/>
              </a:ext>
            </a:extLst>
          </p:cNvPr>
          <p:cNvPicPr>
            <a:picLocks noGrp="1" noChangeAspect="1"/>
          </p:cNvPicPr>
          <p:nvPr>
            <p:ph idx="1"/>
          </p:nvPr>
        </p:nvPicPr>
        <p:blipFill>
          <a:blip r:embed="rId2"/>
          <a:stretch>
            <a:fillRect/>
          </a:stretch>
        </p:blipFill>
        <p:spPr>
          <a:xfrm>
            <a:off x="723900" y="2944965"/>
            <a:ext cx="10744200" cy="2766632"/>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E2FEF2E4-136D-6174-BA4B-8CD76A61A2CA}"/>
              </a:ext>
            </a:extLst>
          </p:cNvPr>
          <p:cNvPicPr>
            <a:picLocks noChangeAspect="1"/>
          </p:cNvPicPr>
          <p:nvPr/>
        </p:nvPicPr>
        <p:blipFill>
          <a:blip r:embed="rId3"/>
          <a:stretch>
            <a:fillRect/>
          </a:stretch>
        </p:blipFill>
        <p:spPr>
          <a:xfrm>
            <a:off x="9167551" y="1580102"/>
            <a:ext cx="1339735" cy="1339735"/>
          </a:xfrm>
          <a:prstGeom prst="rect">
            <a:avLst/>
          </a:prstGeom>
        </p:spPr>
      </p:pic>
    </p:spTree>
    <p:extLst>
      <p:ext uri="{BB962C8B-B14F-4D97-AF65-F5344CB8AC3E}">
        <p14:creationId xmlns:p14="http://schemas.microsoft.com/office/powerpoint/2010/main" val="368649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958</TotalTime>
  <Words>1044</Words>
  <Application>Microsoft Office PowerPoint</Application>
  <PresentationFormat>شاشة عريضة</PresentationFormat>
  <Paragraphs>115</Paragraphs>
  <Slides>43</Slides>
  <Notes>0</Notes>
  <HiddenSlides>0</HiddenSlides>
  <MMClips>0</MMClips>
  <ScaleCrop>false</ScaleCrop>
  <HeadingPairs>
    <vt:vector size="6" baseType="variant">
      <vt:variant>
        <vt:lpstr>الخطوط المستخدمة</vt:lpstr>
      </vt:variant>
      <vt:variant>
        <vt:i4>11</vt:i4>
      </vt:variant>
      <vt:variant>
        <vt:lpstr>نسق</vt:lpstr>
      </vt:variant>
      <vt:variant>
        <vt:i4>2</vt:i4>
      </vt:variant>
      <vt:variant>
        <vt:lpstr>عناوين الشرائح</vt:lpstr>
      </vt:variant>
      <vt:variant>
        <vt:i4>43</vt:i4>
      </vt:variant>
    </vt:vector>
  </HeadingPairs>
  <TitlesOfParts>
    <vt:vector size="56" baseType="lpstr">
      <vt:lpstr>Aptos</vt:lpstr>
      <vt:lpstr>Aptos Display</vt:lpstr>
      <vt:lpstr>Arial</vt:lpstr>
      <vt:lpstr>Arial Unicode MS</vt:lpstr>
      <vt:lpstr>Calibri</vt:lpstr>
      <vt:lpstr>Computer Says No</vt:lpstr>
      <vt:lpstr>Helvetica</vt:lpstr>
      <vt:lpstr>Open Sans Bold</vt:lpstr>
      <vt:lpstr>Poppins Light</vt:lpstr>
      <vt:lpstr>Times New Roman</vt:lpstr>
      <vt:lpstr>-webkit-standard</vt:lpstr>
      <vt:lpstr>Office Theme</vt:lpstr>
      <vt:lpstr>Office Theme</vt:lpstr>
      <vt:lpstr>Sentiment Analysis of Social Media Posts </vt:lpstr>
      <vt:lpstr>Team member</vt:lpstr>
      <vt:lpstr>Roles</vt:lpstr>
      <vt:lpstr>عرض تقديمي في PowerPoint</vt:lpstr>
      <vt:lpstr>1-Project Overview</vt:lpstr>
      <vt:lpstr>عرض تقديمي في PowerPoint</vt:lpstr>
      <vt:lpstr>3-METHODOLOGY </vt:lpstr>
      <vt:lpstr>3.1-Data Exploration</vt:lpstr>
      <vt:lpstr>Let's start by taking a general look at the data.</vt:lpstr>
      <vt:lpstr>We try to delve deeper into the details of the data by calculating missing and duplicate values, taking a look at the number of columns and rows, and further describing the data.</vt:lpstr>
      <vt:lpstr>3.2-Data Preprocessing</vt:lpstr>
      <vt:lpstr>We deleted some columns</vt:lpstr>
      <vt:lpstr>We removed extra spaces from some columns: because these spaces lead to problems in analysis, such as counting duplicate values ​​or aggregation, where the value that contains an extra space is considered different from the original value.</vt:lpstr>
      <vt:lpstr>Feature Enginering </vt:lpstr>
      <vt:lpstr>Feature Enginering </vt:lpstr>
      <vt:lpstr>Feature Enginering </vt:lpstr>
      <vt:lpstr>3.3 Visualization</vt:lpstr>
      <vt:lpstr>"The texts were analyzed using VADER to determine sentiment: positive, negative, or neutral. Most were neutral, with some positive and negative texts."</vt:lpstr>
      <vt:lpstr>عرض تقديمي في PowerPoint</vt:lpstr>
      <vt:lpstr>We see a significant increase in data during 2023, with neutral sentiment being the most frequent, followed by positive and then negative. There is also a gradual increase in data since 2020 compared to previous years.”</vt:lpstr>
      <vt:lpstr>The chart shows the distribution of sentiment over the months. Neutral and positive sentiments are more frequent in January, September and August, while negative sentiments are more prominent in March and September.</vt:lpstr>
      <vt:lpstr>Positive and neutral emotions are more frequent on Sunday and Friday, while negative emotions are less frequent and show a slight increase on Tuesday and Thursday.”</vt:lpstr>
      <vt:lpstr>We notice that Instagram has the highest number of positive interactions, while negative sentiments are relatively close across all three platforms.</vt:lpstr>
      <vt:lpstr>Developed countries stand out with higher rates of neutral and positive interactions compared to other countries."</vt:lpstr>
      <vt:lpstr>1-Common Words </vt:lpstr>
      <vt:lpstr>2-Common Words </vt:lpstr>
      <vt:lpstr>The data is divided into three subsets based on the value of the Sentiment column:  </vt:lpstr>
      <vt:lpstr>This representation of the data knows how much each word is associated with positive emotions</vt:lpstr>
      <vt:lpstr>This representation of the data knows how closely each word is associated with neutral emotions</vt:lpstr>
      <vt:lpstr>This representation of the data knows how closely each word is associated with Negative emotions</vt:lpstr>
      <vt:lpstr>3.4- Model Training: </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5-Api </vt:lpstr>
      <vt:lpstr>Api flask</vt:lpstr>
      <vt:lpstr>postman</vt:lpstr>
      <vt:lpstr>6-Future Work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Eslam Mohamed Mohamed Ibrahim</dc:creator>
  <cp:lastModifiedBy>20912020101075</cp:lastModifiedBy>
  <cp:revision>6</cp:revision>
  <dcterms:created xsi:type="dcterms:W3CDTF">2024-10-19T08:33:12Z</dcterms:created>
  <dcterms:modified xsi:type="dcterms:W3CDTF">2024-10-20T07:28:58Z</dcterms:modified>
</cp:coreProperties>
</file>